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78" r:id="rId5"/>
    <p:sldId id="279" r:id="rId6"/>
    <p:sldId id="259" r:id="rId7"/>
    <p:sldId id="260" r:id="rId8"/>
    <p:sldId id="261" r:id="rId9"/>
    <p:sldId id="263" r:id="rId10"/>
    <p:sldId id="27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62" r:id="rId21"/>
    <p:sldId id="275" r:id="rId22"/>
    <p:sldId id="274" r:id="rId23"/>
    <p:sldId id="276" r:id="rId24"/>
    <p:sldId id="277" r:id="rId25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39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8788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D7AB0-5214-0A3A-7D4D-F19A7430E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2DE4E2-9B5D-0C12-227F-8203448164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B52507-D49B-CD18-55E2-A37A718C0D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25FD4-E5E1-B305-B4AB-292B3B7A68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746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C8A4F-D349-0731-A8BB-E1AE13A35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E4BF81-0ABE-6E1B-FBDD-F481B16595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106AAF-3A0E-6741-8C5F-C26D6CEDD6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FE790-2ECD-6F91-7864-9FC1190A8D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955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7D49E-C9D4-4E85-7A66-E8CE6F9B2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F0AD36-29B5-54AD-BB66-F8DE3002F7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A7331D-3457-D5F3-15C4-648BCDBCBB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145AE-12EA-AB87-2ECA-DD5C91B3CC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834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user@example.co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2335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Python Basics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72295"/>
            <a:ext cx="7556421" cy="17399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Dynamic Typing, Core Concepts, Data Types, Strings, List, Tuples, Dictionaries, Functions</a:t>
            </a:r>
            <a:endParaRPr lang="en-US" sz="3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68E97-2108-400D-E319-7E8C954AD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2FA7253-A2C3-9506-3464-14F1C18E9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D0C6F00-7B77-1C98-6D3A-E7829C336FBE}"/>
              </a:ext>
            </a:extLst>
          </p:cNvPr>
          <p:cNvSpPr/>
          <p:nvPr/>
        </p:nvSpPr>
        <p:spPr>
          <a:xfrm>
            <a:off x="793790" y="3363516"/>
            <a:ext cx="59818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Python String Functions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10F8EAEB-031B-7FF6-9727-A73D4CB92CA6}"/>
              </a:ext>
            </a:extLst>
          </p:cNvPr>
          <p:cNvSpPr/>
          <p:nvPr/>
        </p:nvSpPr>
        <p:spPr>
          <a:xfrm>
            <a:off x="793790" y="4412456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Essential Methods for String Manipulation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75034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-47407"/>
            <a:ext cx="52069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Python String Functions and Methods</a:t>
            </a:r>
            <a:endParaRPr lang="en-US" sz="1400" dirty="0"/>
          </a:p>
        </p:txBody>
      </p:sp>
      <p:sp>
        <p:nvSpPr>
          <p:cNvPr id="3" name="Text 1"/>
          <p:cNvSpPr/>
          <p:nvPr/>
        </p:nvSpPr>
        <p:spPr>
          <a:xfrm>
            <a:off x="396835" y="337797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 provides a rich set of built-in functions and string methods to efficiently manipulate text data. Mastering these is crucial for text processing and data handling.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396835" y="788280"/>
            <a:ext cx="6861691" cy="1279750"/>
          </a:xfrm>
          <a:prstGeom prst="roundRect">
            <a:avLst>
              <a:gd name="adj" fmla="val 3524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25423" y="916867"/>
            <a:ext cx="1417558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900" b="1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len()</a:t>
            </a:r>
            <a:r>
              <a:rPr lang="en-US" sz="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: Get Length</a:t>
            </a:r>
            <a:endParaRPr lang="en-US" sz="900" dirty="0"/>
          </a:p>
        </p:txBody>
      </p:sp>
      <p:sp>
        <p:nvSpPr>
          <p:cNvPr id="6" name="Text 4"/>
          <p:cNvSpPr/>
          <p:nvPr/>
        </p:nvSpPr>
        <p:spPr>
          <a:xfrm>
            <a:off x="525423" y="1169637"/>
            <a:ext cx="6604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Returns the number of characters in a string.</a:t>
            </a:r>
            <a:endParaRPr lang="en-US" sz="900" dirty="0"/>
          </a:p>
        </p:txBody>
      </p:sp>
      <p:sp>
        <p:nvSpPr>
          <p:cNvPr id="8" name="Shape 6"/>
          <p:cNvSpPr/>
          <p:nvPr/>
        </p:nvSpPr>
        <p:spPr>
          <a:xfrm>
            <a:off x="519827" y="1369750"/>
            <a:ext cx="6615708" cy="532924"/>
          </a:xfrm>
          <a:prstGeom prst="roundRect">
            <a:avLst>
              <a:gd name="adj" fmla="val 3192"/>
            </a:avLst>
          </a:prstGeom>
          <a:solidFill>
            <a:srgbClr val="F2F2F2"/>
          </a:solidFill>
          <a:ln/>
        </p:spPr>
      </p:sp>
      <p:sp>
        <p:nvSpPr>
          <p:cNvPr id="9" name="Text 7"/>
          <p:cNvSpPr/>
          <p:nvPr/>
        </p:nvSpPr>
        <p:spPr>
          <a:xfrm>
            <a:off x="633174" y="1422100"/>
            <a:ext cx="6389013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text = "Python"print(len(text))  # Output: 6</a:t>
            </a:r>
            <a:endParaRPr lang="en-US" sz="900" dirty="0"/>
          </a:p>
        </p:txBody>
      </p:sp>
      <p:sp>
        <p:nvSpPr>
          <p:cNvPr id="10" name="Shape 8"/>
          <p:cNvSpPr/>
          <p:nvPr/>
        </p:nvSpPr>
        <p:spPr>
          <a:xfrm>
            <a:off x="7371874" y="929792"/>
            <a:ext cx="6861691" cy="1351836"/>
          </a:xfrm>
          <a:prstGeom prst="roundRect">
            <a:avLst>
              <a:gd name="adj" fmla="val 3524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500461" y="1058379"/>
            <a:ext cx="1417558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900" b="1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.partition()</a:t>
            </a:r>
            <a:r>
              <a:rPr lang="en-US" sz="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:  Splitting  a string</a:t>
            </a:r>
            <a:endParaRPr lang="en-US" sz="900" dirty="0"/>
          </a:p>
        </p:txBody>
      </p:sp>
      <p:sp>
        <p:nvSpPr>
          <p:cNvPr id="12" name="Text 10"/>
          <p:cNvSpPr/>
          <p:nvPr/>
        </p:nvSpPr>
        <p:spPr>
          <a:xfrm>
            <a:off x="7500461" y="1311149"/>
            <a:ext cx="6604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/>
              <a:t>It splits a sting in a string in the first occurrence of  the separator, and returns a tuple of three items with the separator as the middle one.</a:t>
            </a:r>
          </a:p>
        </p:txBody>
      </p:sp>
      <p:sp>
        <p:nvSpPr>
          <p:cNvPr id="13" name="Shape 11"/>
          <p:cNvSpPr/>
          <p:nvPr/>
        </p:nvSpPr>
        <p:spPr>
          <a:xfrm>
            <a:off x="7500461" y="1620116"/>
            <a:ext cx="6604516" cy="532924"/>
          </a:xfrm>
          <a:prstGeom prst="roundRect">
            <a:avLst>
              <a:gd name="adj" fmla="val 8938"/>
            </a:avLst>
          </a:prstGeom>
          <a:solidFill>
            <a:srgbClr val="F2F2F2"/>
          </a:solidFill>
          <a:ln/>
        </p:spPr>
      </p:sp>
      <p:sp>
        <p:nvSpPr>
          <p:cNvPr id="14" name="Shape 12"/>
          <p:cNvSpPr/>
          <p:nvPr/>
        </p:nvSpPr>
        <p:spPr>
          <a:xfrm>
            <a:off x="7494865" y="1620116"/>
            <a:ext cx="6615708" cy="532924"/>
          </a:xfrm>
          <a:prstGeom prst="roundRect">
            <a:avLst>
              <a:gd name="adj" fmla="val 3192"/>
            </a:avLst>
          </a:prstGeom>
          <a:solidFill>
            <a:srgbClr val="F2F2F2"/>
          </a:solidFill>
          <a:ln/>
        </p:spPr>
      </p:sp>
      <p:sp>
        <p:nvSpPr>
          <p:cNvPr id="15" name="Text 13"/>
          <p:cNvSpPr/>
          <p:nvPr/>
        </p:nvSpPr>
        <p:spPr>
          <a:xfrm>
            <a:off x="7608213" y="1705127"/>
            <a:ext cx="6389013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word = "hello World Everyone </a:t>
            </a:r>
            <a:r>
              <a:rPr lang="en-US" sz="900" dirty="0" err="1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dEEEvelopers</a:t>
            </a:r>
            <a:r>
              <a:rPr lang="en-US" sz="9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“</a:t>
            </a:r>
          </a:p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</a:t>
            </a:r>
            <a:r>
              <a:rPr lang="en-US" sz="900" dirty="0" err="1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word.partition</a:t>
            </a:r>
            <a:r>
              <a:rPr lang="en-US" sz="9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(“World”)) # Output: ("HELLO“, “World”, “Everyone </a:t>
            </a:r>
            <a:r>
              <a:rPr lang="en-US" sz="900" dirty="0" err="1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dEEEvelopers</a:t>
            </a:r>
            <a:r>
              <a:rPr lang="en-US" sz="9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”)</a:t>
            </a:r>
            <a:endParaRPr lang="en-US" sz="900" dirty="0"/>
          </a:p>
        </p:txBody>
      </p:sp>
      <p:sp>
        <p:nvSpPr>
          <p:cNvPr id="16" name="Shape 14"/>
          <p:cNvSpPr/>
          <p:nvPr/>
        </p:nvSpPr>
        <p:spPr>
          <a:xfrm>
            <a:off x="396835" y="2253463"/>
            <a:ext cx="6861691" cy="1493348"/>
          </a:xfrm>
          <a:prstGeom prst="roundRect">
            <a:avLst>
              <a:gd name="adj" fmla="val 3524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525422" y="2229649"/>
            <a:ext cx="5189577" cy="252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900" b="1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.lower()</a:t>
            </a:r>
            <a:r>
              <a:rPr lang="en-US" sz="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: Lowercase   , .upper(): Uppercase</a:t>
            </a:r>
            <a:endParaRPr lang="en-US" sz="900" dirty="0"/>
          </a:p>
        </p:txBody>
      </p:sp>
      <p:sp>
        <p:nvSpPr>
          <p:cNvPr id="18" name="Text 16"/>
          <p:cNvSpPr/>
          <p:nvPr/>
        </p:nvSpPr>
        <p:spPr>
          <a:xfrm>
            <a:off x="525423" y="2449757"/>
            <a:ext cx="6604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Converts all characters in the string to lowercase,  or uppercase</a:t>
            </a:r>
            <a:endParaRPr lang="en-US" sz="900" dirty="0"/>
          </a:p>
        </p:txBody>
      </p:sp>
      <p:sp>
        <p:nvSpPr>
          <p:cNvPr id="19" name="Shape 17"/>
          <p:cNvSpPr/>
          <p:nvPr/>
        </p:nvSpPr>
        <p:spPr>
          <a:xfrm>
            <a:off x="525423" y="3085299"/>
            <a:ext cx="6604516" cy="532924"/>
          </a:xfrm>
          <a:prstGeom prst="roundRect">
            <a:avLst>
              <a:gd name="adj" fmla="val 8938"/>
            </a:avLst>
          </a:prstGeom>
          <a:solidFill>
            <a:srgbClr val="F2F2F2"/>
          </a:solidFill>
          <a:ln/>
        </p:spPr>
      </p:sp>
      <p:sp>
        <p:nvSpPr>
          <p:cNvPr id="20" name="Shape 18"/>
          <p:cNvSpPr/>
          <p:nvPr/>
        </p:nvSpPr>
        <p:spPr>
          <a:xfrm>
            <a:off x="519827" y="2758355"/>
            <a:ext cx="6615708" cy="859868"/>
          </a:xfrm>
          <a:prstGeom prst="roundRect">
            <a:avLst>
              <a:gd name="adj" fmla="val 3192"/>
            </a:avLst>
          </a:prstGeom>
          <a:solidFill>
            <a:srgbClr val="F2F2F2"/>
          </a:solidFill>
          <a:ln/>
        </p:spPr>
      </p:sp>
      <p:sp>
        <p:nvSpPr>
          <p:cNvPr id="21" name="Text 19"/>
          <p:cNvSpPr/>
          <p:nvPr/>
        </p:nvSpPr>
        <p:spPr>
          <a:xfrm>
            <a:off x="633174" y="2827502"/>
            <a:ext cx="6389013" cy="7057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word = "WORLD“</a:t>
            </a:r>
          </a:p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print(word.lower()) # Output: "world“</a:t>
            </a:r>
          </a:p>
          <a:p>
            <a:pPr>
              <a:lnSpc>
                <a:spcPts val="1400"/>
              </a:lnSpc>
            </a:pPr>
            <a:r>
              <a:rPr lang="en-US" sz="9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word = "hello“</a:t>
            </a:r>
          </a:p>
          <a:p>
            <a:pPr>
              <a:lnSpc>
                <a:spcPts val="1400"/>
              </a:lnSpc>
            </a:pPr>
            <a:r>
              <a:rPr lang="en-US" sz="9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</a:t>
            </a:r>
            <a:r>
              <a:rPr lang="en-US" sz="900" dirty="0" err="1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word.upper</a:t>
            </a:r>
            <a:r>
              <a:rPr lang="en-US" sz="9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()) # Output: "HELLO"</a:t>
            </a:r>
            <a:endParaRPr lang="en-US" sz="90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900" dirty="0"/>
              <a:t> </a:t>
            </a:r>
          </a:p>
        </p:txBody>
      </p:sp>
      <p:sp>
        <p:nvSpPr>
          <p:cNvPr id="22" name="Shape 20"/>
          <p:cNvSpPr/>
          <p:nvPr/>
        </p:nvSpPr>
        <p:spPr>
          <a:xfrm>
            <a:off x="7371874" y="2394975"/>
            <a:ext cx="6861691" cy="1351836"/>
          </a:xfrm>
          <a:prstGeom prst="roundRect">
            <a:avLst>
              <a:gd name="adj" fmla="val 3524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7500461" y="2523563"/>
            <a:ext cx="1964888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900" b="1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.strip()</a:t>
            </a:r>
            <a:r>
              <a:rPr lang="en-US" sz="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: Remove Whitespace</a:t>
            </a:r>
            <a:endParaRPr lang="en-US" sz="900" dirty="0"/>
          </a:p>
        </p:txBody>
      </p:sp>
      <p:sp>
        <p:nvSpPr>
          <p:cNvPr id="24" name="Text 22"/>
          <p:cNvSpPr/>
          <p:nvPr/>
        </p:nvSpPr>
        <p:spPr>
          <a:xfrm>
            <a:off x="7500461" y="2776332"/>
            <a:ext cx="6604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Returns a copy of the string with leading and trailing whitespace removed.</a:t>
            </a:r>
            <a:endParaRPr lang="en-US" sz="900" dirty="0"/>
          </a:p>
        </p:txBody>
      </p:sp>
      <p:sp>
        <p:nvSpPr>
          <p:cNvPr id="25" name="Shape 23"/>
          <p:cNvSpPr/>
          <p:nvPr/>
        </p:nvSpPr>
        <p:spPr>
          <a:xfrm>
            <a:off x="7500461" y="3085299"/>
            <a:ext cx="6604516" cy="532924"/>
          </a:xfrm>
          <a:prstGeom prst="roundRect">
            <a:avLst>
              <a:gd name="adj" fmla="val 8938"/>
            </a:avLst>
          </a:prstGeom>
          <a:solidFill>
            <a:srgbClr val="F2F2F2"/>
          </a:solidFill>
          <a:ln/>
        </p:spPr>
      </p:sp>
      <p:sp>
        <p:nvSpPr>
          <p:cNvPr id="26" name="Shape 24"/>
          <p:cNvSpPr/>
          <p:nvPr/>
        </p:nvSpPr>
        <p:spPr>
          <a:xfrm>
            <a:off x="7494865" y="3085299"/>
            <a:ext cx="6615708" cy="532924"/>
          </a:xfrm>
          <a:prstGeom prst="roundRect">
            <a:avLst>
              <a:gd name="adj" fmla="val 3192"/>
            </a:avLst>
          </a:prstGeom>
          <a:solidFill>
            <a:srgbClr val="F2F2F2"/>
          </a:solidFill>
          <a:ln/>
        </p:spPr>
      </p:sp>
      <p:sp>
        <p:nvSpPr>
          <p:cNvPr id="27" name="Text 25"/>
          <p:cNvSpPr/>
          <p:nvPr/>
        </p:nvSpPr>
        <p:spPr>
          <a:xfrm>
            <a:off x="7608213" y="3170310"/>
            <a:ext cx="6389013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data = "  Python is fun  "print(data.strip()) # Output: "Python is fun"</a:t>
            </a:r>
            <a:endParaRPr lang="en-US" sz="900" dirty="0"/>
          </a:p>
        </p:txBody>
      </p:sp>
      <p:sp>
        <p:nvSpPr>
          <p:cNvPr id="28" name="Shape 26"/>
          <p:cNvSpPr/>
          <p:nvPr/>
        </p:nvSpPr>
        <p:spPr>
          <a:xfrm>
            <a:off x="396835" y="3860158"/>
            <a:ext cx="6861691" cy="1351836"/>
          </a:xfrm>
          <a:prstGeom prst="roundRect">
            <a:avLst>
              <a:gd name="adj" fmla="val 3524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29" name="Text 27"/>
          <p:cNvSpPr/>
          <p:nvPr/>
        </p:nvSpPr>
        <p:spPr>
          <a:xfrm>
            <a:off x="525423" y="3988746"/>
            <a:ext cx="1790105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900" b="1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.replace()</a:t>
            </a:r>
            <a:r>
              <a:rPr lang="en-US" sz="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: Substitute Text</a:t>
            </a:r>
            <a:endParaRPr lang="en-US" sz="900" dirty="0"/>
          </a:p>
        </p:txBody>
      </p:sp>
      <p:sp>
        <p:nvSpPr>
          <p:cNvPr id="30" name="Text 28"/>
          <p:cNvSpPr/>
          <p:nvPr/>
        </p:nvSpPr>
        <p:spPr>
          <a:xfrm>
            <a:off x="525423" y="4241515"/>
            <a:ext cx="6604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Replaces all occurrences of a specified substring with another substring.</a:t>
            </a:r>
            <a:endParaRPr lang="en-US" sz="900" dirty="0"/>
          </a:p>
        </p:txBody>
      </p:sp>
      <p:sp>
        <p:nvSpPr>
          <p:cNvPr id="31" name="Shape 29"/>
          <p:cNvSpPr/>
          <p:nvPr/>
        </p:nvSpPr>
        <p:spPr>
          <a:xfrm>
            <a:off x="525423" y="4550483"/>
            <a:ext cx="6604516" cy="532924"/>
          </a:xfrm>
          <a:prstGeom prst="roundRect">
            <a:avLst>
              <a:gd name="adj" fmla="val 8938"/>
            </a:avLst>
          </a:prstGeom>
          <a:solidFill>
            <a:srgbClr val="F2F2F2"/>
          </a:solidFill>
          <a:ln/>
        </p:spPr>
      </p:sp>
      <p:sp>
        <p:nvSpPr>
          <p:cNvPr id="32" name="Shape 30"/>
          <p:cNvSpPr/>
          <p:nvPr/>
        </p:nvSpPr>
        <p:spPr>
          <a:xfrm>
            <a:off x="519827" y="4550483"/>
            <a:ext cx="6615708" cy="532924"/>
          </a:xfrm>
          <a:prstGeom prst="roundRect">
            <a:avLst>
              <a:gd name="adj" fmla="val 3192"/>
            </a:avLst>
          </a:prstGeom>
          <a:solidFill>
            <a:srgbClr val="F2F2F2"/>
          </a:solidFill>
          <a:ln/>
        </p:spPr>
      </p:sp>
      <p:sp>
        <p:nvSpPr>
          <p:cNvPr id="33" name="Text 31"/>
          <p:cNvSpPr/>
          <p:nvPr/>
        </p:nvSpPr>
        <p:spPr>
          <a:xfrm>
            <a:off x="633174" y="4635493"/>
            <a:ext cx="6389013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sentence = "Hello world“</a:t>
            </a:r>
          </a:p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print(sentence.replace("world", "Python")) # Output: "Hello Python"</a:t>
            </a:r>
            <a:endParaRPr lang="en-US" sz="900" dirty="0"/>
          </a:p>
        </p:txBody>
      </p:sp>
      <p:sp>
        <p:nvSpPr>
          <p:cNvPr id="34" name="Shape 32"/>
          <p:cNvSpPr/>
          <p:nvPr/>
        </p:nvSpPr>
        <p:spPr>
          <a:xfrm>
            <a:off x="7371874" y="3860158"/>
            <a:ext cx="6861691" cy="1351836"/>
          </a:xfrm>
          <a:prstGeom prst="roundRect">
            <a:avLst>
              <a:gd name="adj" fmla="val 3524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35" name="Text 33"/>
          <p:cNvSpPr/>
          <p:nvPr/>
        </p:nvSpPr>
        <p:spPr>
          <a:xfrm>
            <a:off x="7500461" y="3988746"/>
            <a:ext cx="1417558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900" b="1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.split()</a:t>
            </a:r>
            <a:r>
              <a:rPr lang="en-US" sz="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: Break Apart</a:t>
            </a:r>
            <a:endParaRPr lang="en-US" sz="900" dirty="0"/>
          </a:p>
        </p:txBody>
      </p:sp>
      <p:sp>
        <p:nvSpPr>
          <p:cNvPr id="36" name="Text 34"/>
          <p:cNvSpPr/>
          <p:nvPr/>
        </p:nvSpPr>
        <p:spPr>
          <a:xfrm>
            <a:off x="7500461" y="4241515"/>
            <a:ext cx="6604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Splits the string into a list of substrings using a specified delimiter.</a:t>
            </a:r>
            <a:endParaRPr lang="en-US" sz="900" dirty="0"/>
          </a:p>
        </p:txBody>
      </p:sp>
      <p:sp>
        <p:nvSpPr>
          <p:cNvPr id="37" name="Shape 35"/>
          <p:cNvSpPr/>
          <p:nvPr/>
        </p:nvSpPr>
        <p:spPr>
          <a:xfrm>
            <a:off x="7500461" y="4550483"/>
            <a:ext cx="6604516" cy="532924"/>
          </a:xfrm>
          <a:prstGeom prst="roundRect">
            <a:avLst>
              <a:gd name="adj" fmla="val 8938"/>
            </a:avLst>
          </a:prstGeom>
          <a:solidFill>
            <a:srgbClr val="F2F2F2"/>
          </a:solidFill>
          <a:ln/>
        </p:spPr>
      </p:sp>
      <p:sp>
        <p:nvSpPr>
          <p:cNvPr id="38" name="Shape 36"/>
          <p:cNvSpPr/>
          <p:nvPr/>
        </p:nvSpPr>
        <p:spPr>
          <a:xfrm>
            <a:off x="7494865" y="4550483"/>
            <a:ext cx="6615708" cy="532924"/>
          </a:xfrm>
          <a:prstGeom prst="roundRect">
            <a:avLst>
              <a:gd name="adj" fmla="val 3192"/>
            </a:avLst>
          </a:prstGeom>
          <a:solidFill>
            <a:srgbClr val="F2F2F2"/>
          </a:solidFill>
          <a:ln/>
        </p:spPr>
      </p:sp>
      <p:sp>
        <p:nvSpPr>
          <p:cNvPr id="39" name="Text 37"/>
          <p:cNvSpPr/>
          <p:nvPr/>
        </p:nvSpPr>
        <p:spPr>
          <a:xfrm>
            <a:off x="7608213" y="4635493"/>
            <a:ext cx="6389013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items = "</a:t>
            </a:r>
            <a:r>
              <a:rPr lang="en-US" sz="900" dirty="0" err="1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apple,banana,cherry</a:t>
            </a:r>
            <a:r>
              <a:rPr lang="en-US" sz="9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“</a:t>
            </a:r>
          </a:p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print(items.split(",")) # Output: ['apple', 'banana', 'cherry']</a:t>
            </a:r>
            <a:endParaRPr lang="en-US" sz="900" dirty="0"/>
          </a:p>
        </p:txBody>
      </p:sp>
      <p:sp>
        <p:nvSpPr>
          <p:cNvPr id="40" name="Shape 38"/>
          <p:cNvSpPr/>
          <p:nvPr/>
        </p:nvSpPr>
        <p:spPr>
          <a:xfrm>
            <a:off x="396835" y="5325341"/>
            <a:ext cx="6861691" cy="1351836"/>
          </a:xfrm>
          <a:prstGeom prst="roundRect">
            <a:avLst>
              <a:gd name="adj" fmla="val 3524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41" name="Text 39"/>
          <p:cNvSpPr/>
          <p:nvPr/>
        </p:nvSpPr>
        <p:spPr>
          <a:xfrm>
            <a:off x="525423" y="5453929"/>
            <a:ext cx="1780580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900" b="1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.join()</a:t>
            </a:r>
            <a:r>
              <a:rPr lang="en-US" sz="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: Combine Elements</a:t>
            </a:r>
            <a:endParaRPr lang="en-US" sz="900" dirty="0"/>
          </a:p>
        </p:txBody>
      </p:sp>
      <p:sp>
        <p:nvSpPr>
          <p:cNvPr id="42" name="Text 40"/>
          <p:cNvSpPr/>
          <p:nvPr/>
        </p:nvSpPr>
        <p:spPr>
          <a:xfrm>
            <a:off x="525423" y="5706699"/>
            <a:ext cx="6604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Concatenates elements of an iterable (e.g., list of strings) using the string as a separator.</a:t>
            </a:r>
            <a:endParaRPr lang="en-US" sz="900" dirty="0"/>
          </a:p>
        </p:txBody>
      </p:sp>
      <p:sp>
        <p:nvSpPr>
          <p:cNvPr id="43" name="Shape 41"/>
          <p:cNvSpPr/>
          <p:nvPr/>
        </p:nvSpPr>
        <p:spPr>
          <a:xfrm>
            <a:off x="525423" y="6015666"/>
            <a:ext cx="6604516" cy="532924"/>
          </a:xfrm>
          <a:prstGeom prst="roundRect">
            <a:avLst>
              <a:gd name="adj" fmla="val 8938"/>
            </a:avLst>
          </a:prstGeom>
          <a:solidFill>
            <a:srgbClr val="F2F2F2"/>
          </a:solidFill>
          <a:ln/>
        </p:spPr>
      </p:sp>
      <p:sp>
        <p:nvSpPr>
          <p:cNvPr id="44" name="Shape 42"/>
          <p:cNvSpPr/>
          <p:nvPr/>
        </p:nvSpPr>
        <p:spPr>
          <a:xfrm>
            <a:off x="519827" y="6015666"/>
            <a:ext cx="6615708" cy="532924"/>
          </a:xfrm>
          <a:prstGeom prst="roundRect">
            <a:avLst>
              <a:gd name="adj" fmla="val 3192"/>
            </a:avLst>
          </a:prstGeom>
          <a:solidFill>
            <a:srgbClr val="F2F2F2"/>
          </a:solidFill>
          <a:ln/>
        </p:spPr>
      </p:sp>
      <p:sp>
        <p:nvSpPr>
          <p:cNvPr id="45" name="Text 43"/>
          <p:cNvSpPr/>
          <p:nvPr/>
        </p:nvSpPr>
        <p:spPr>
          <a:xfrm>
            <a:off x="633174" y="6100676"/>
            <a:ext cx="6389013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words = ["Python", "is", "awesome"]</a:t>
            </a:r>
          </a:p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print(" ".join(words)) # Output: "Python is awesome"</a:t>
            </a:r>
            <a:endParaRPr lang="en-US" sz="900" dirty="0"/>
          </a:p>
        </p:txBody>
      </p:sp>
      <p:sp>
        <p:nvSpPr>
          <p:cNvPr id="46" name="Shape 44"/>
          <p:cNvSpPr/>
          <p:nvPr/>
        </p:nvSpPr>
        <p:spPr>
          <a:xfrm>
            <a:off x="7371874" y="5325341"/>
            <a:ext cx="6861691" cy="1351836"/>
          </a:xfrm>
          <a:prstGeom prst="roundRect">
            <a:avLst>
              <a:gd name="adj" fmla="val 3524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47" name="Text 45"/>
          <p:cNvSpPr/>
          <p:nvPr/>
        </p:nvSpPr>
        <p:spPr>
          <a:xfrm>
            <a:off x="7500461" y="5453929"/>
            <a:ext cx="1676638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900" b="1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.find()</a:t>
            </a:r>
            <a:r>
              <a:rPr lang="en-US" sz="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: Locate Substring</a:t>
            </a:r>
            <a:endParaRPr lang="en-US" sz="900" dirty="0"/>
          </a:p>
        </p:txBody>
      </p:sp>
      <p:sp>
        <p:nvSpPr>
          <p:cNvPr id="48" name="Text 46"/>
          <p:cNvSpPr/>
          <p:nvPr/>
        </p:nvSpPr>
        <p:spPr>
          <a:xfrm>
            <a:off x="7500461" y="5706699"/>
            <a:ext cx="6604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Returns the lowest index of the substring if found, otherwise returns -1.</a:t>
            </a:r>
            <a:endParaRPr lang="en-US" sz="900" dirty="0"/>
          </a:p>
        </p:txBody>
      </p:sp>
      <p:sp>
        <p:nvSpPr>
          <p:cNvPr id="49" name="Shape 47"/>
          <p:cNvSpPr/>
          <p:nvPr/>
        </p:nvSpPr>
        <p:spPr>
          <a:xfrm>
            <a:off x="7500461" y="6015666"/>
            <a:ext cx="6604516" cy="532924"/>
          </a:xfrm>
          <a:prstGeom prst="roundRect">
            <a:avLst>
              <a:gd name="adj" fmla="val 8938"/>
            </a:avLst>
          </a:prstGeom>
          <a:solidFill>
            <a:srgbClr val="F2F2F2"/>
          </a:solidFill>
          <a:ln/>
        </p:spPr>
      </p:sp>
      <p:sp>
        <p:nvSpPr>
          <p:cNvPr id="50" name="Shape 48"/>
          <p:cNvSpPr/>
          <p:nvPr/>
        </p:nvSpPr>
        <p:spPr>
          <a:xfrm>
            <a:off x="7494865" y="6015666"/>
            <a:ext cx="6615708" cy="532924"/>
          </a:xfrm>
          <a:prstGeom prst="roundRect">
            <a:avLst>
              <a:gd name="adj" fmla="val 3192"/>
            </a:avLst>
          </a:prstGeom>
          <a:solidFill>
            <a:srgbClr val="F2F2F2"/>
          </a:solidFill>
          <a:ln/>
        </p:spPr>
      </p:sp>
      <p:sp>
        <p:nvSpPr>
          <p:cNvPr id="51" name="Text 49"/>
          <p:cNvSpPr/>
          <p:nvPr/>
        </p:nvSpPr>
        <p:spPr>
          <a:xfrm>
            <a:off x="7608213" y="6100676"/>
            <a:ext cx="6389013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text = "programming“</a:t>
            </a:r>
          </a:p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print(text.find("gram")) # Output: 3</a:t>
            </a:r>
            <a:endParaRPr lang="en-US" sz="900" dirty="0"/>
          </a:p>
        </p:txBody>
      </p:sp>
      <p:sp>
        <p:nvSpPr>
          <p:cNvPr id="52" name="Shape 50"/>
          <p:cNvSpPr/>
          <p:nvPr/>
        </p:nvSpPr>
        <p:spPr>
          <a:xfrm>
            <a:off x="396835" y="6790524"/>
            <a:ext cx="6861691" cy="1359456"/>
          </a:xfrm>
          <a:prstGeom prst="roundRect">
            <a:avLst>
              <a:gd name="adj" fmla="val 3504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53" name="Text 51"/>
          <p:cNvSpPr/>
          <p:nvPr/>
        </p:nvSpPr>
        <p:spPr>
          <a:xfrm>
            <a:off x="525423" y="6919112"/>
            <a:ext cx="1835468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900" b="1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.startswith()</a:t>
            </a:r>
            <a:r>
              <a:rPr lang="en-US" sz="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: Check Prefix</a:t>
            </a:r>
            <a:endParaRPr lang="en-US" sz="900" dirty="0"/>
          </a:p>
        </p:txBody>
      </p:sp>
      <p:sp>
        <p:nvSpPr>
          <p:cNvPr id="54" name="Text 52"/>
          <p:cNvSpPr/>
          <p:nvPr/>
        </p:nvSpPr>
        <p:spPr>
          <a:xfrm>
            <a:off x="525423" y="7171882"/>
            <a:ext cx="6604516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Returns </a:t>
            </a:r>
            <a:r>
              <a:rPr lang="en-US" sz="9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True</a:t>
            </a: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if the string starts with the specified prefix, otherwise </a:t>
            </a:r>
            <a:r>
              <a:rPr lang="en-US" sz="9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False</a:t>
            </a: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900" dirty="0"/>
          </a:p>
        </p:txBody>
      </p:sp>
      <p:sp>
        <p:nvSpPr>
          <p:cNvPr id="55" name="Shape 53"/>
          <p:cNvSpPr/>
          <p:nvPr/>
        </p:nvSpPr>
        <p:spPr>
          <a:xfrm>
            <a:off x="525423" y="7488469"/>
            <a:ext cx="6604516" cy="532924"/>
          </a:xfrm>
          <a:prstGeom prst="roundRect">
            <a:avLst>
              <a:gd name="adj" fmla="val 8938"/>
            </a:avLst>
          </a:prstGeom>
          <a:solidFill>
            <a:srgbClr val="F2F2F2"/>
          </a:solidFill>
          <a:ln/>
        </p:spPr>
      </p:sp>
      <p:sp>
        <p:nvSpPr>
          <p:cNvPr id="56" name="Shape 54"/>
          <p:cNvSpPr/>
          <p:nvPr/>
        </p:nvSpPr>
        <p:spPr>
          <a:xfrm>
            <a:off x="519827" y="7488469"/>
            <a:ext cx="6615708" cy="532924"/>
          </a:xfrm>
          <a:prstGeom prst="roundRect">
            <a:avLst>
              <a:gd name="adj" fmla="val 3192"/>
            </a:avLst>
          </a:prstGeom>
          <a:solidFill>
            <a:srgbClr val="F2F2F2"/>
          </a:solidFill>
          <a:ln/>
        </p:spPr>
      </p:sp>
      <p:sp>
        <p:nvSpPr>
          <p:cNvPr id="57" name="Text 55"/>
          <p:cNvSpPr/>
          <p:nvPr/>
        </p:nvSpPr>
        <p:spPr>
          <a:xfrm>
            <a:off x="633174" y="7573479"/>
            <a:ext cx="6389013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email = </a:t>
            </a:r>
            <a:r>
              <a:rPr lang="en-US" sz="9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  <a:hlinkClick r:id="rId3"/>
              </a:rPr>
              <a:t>user@example.com</a:t>
            </a:r>
            <a:endParaRPr lang="en-US" sz="900" dirty="0">
              <a:solidFill>
                <a:srgbClr val="272525"/>
              </a:solidFill>
              <a:highlight>
                <a:srgbClr val="F2F2F2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print(email.startswith("user")) # Output: True</a:t>
            </a:r>
            <a:endParaRPr lang="en-US" sz="900" dirty="0"/>
          </a:p>
        </p:txBody>
      </p:sp>
      <p:sp>
        <p:nvSpPr>
          <p:cNvPr id="58" name="Shape 56"/>
          <p:cNvSpPr/>
          <p:nvPr/>
        </p:nvSpPr>
        <p:spPr>
          <a:xfrm>
            <a:off x="7371874" y="6790524"/>
            <a:ext cx="6861691" cy="1359456"/>
          </a:xfrm>
          <a:prstGeom prst="roundRect">
            <a:avLst>
              <a:gd name="adj" fmla="val 3504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59" name="Text 57"/>
          <p:cNvSpPr/>
          <p:nvPr/>
        </p:nvSpPr>
        <p:spPr>
          <a:xfrm>
            <a:off x="7500461" y="6919112"/>
            <a:ext cx="1759506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900" b="1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.endswith()</a:t>
            </a:r>
            <a:r>
              <a:rPr lang="en-US" sz="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: Check Suffix</a:t>
            </a:r>
            <a:endParaRPr lang="en-US" sz="900" dirty="0"/>
          </a:p>
        </p:txBody>
      </p:sp>
      <p:sp>
        <p:nvSpPr>
          <p:cNvPr id="60" name="Text 58"/>
          <p:cNvSpPr/>
          <p:nvPr/>
        </p:nvSpPr>
        <p:spPr>
          <a:xfrm>
            <a:off x="7500461" y="7171882"/>
            <a:ext cx="6604516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Returns </a:t>
            </a:r>
            <a:r>
              <a:rPr lang="en-US" sz="9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True</a:t>
            </a: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if the string ends with the specified suffix, otherwise </a:t>
            </a:r>
            <a:r>
              <a:rPr lang="en-US" sz="9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False</a:t>
            </a: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900" dirty="0"/>
          </a:p>
        </p:txBody>
      </p:sp>
      <p:sp>
        <p:nvSpPr>
          <p:cNvPr id="61" name="Shape 59"/>
          <p:cNvSpPr/>
          <p:nvPr/>
        </p:nvSpPr>
        <p:spPr>
          <a:xfrm>
            <a:off x="7500461" y="7488469"/>
            <a:ext cx="6604516" cy="532924"/>
          </a:xfrm>
          <a:prstGeom prst="roundRect">
            <a:avLst>
              <a:gd name="adj" fmla="val 8938"/>
            </a:avLst>
          </a:prstGeom>
          <a:solidFill>
            <a:srgbClr val="F2F2F2"/>
          </a:solidFill>
          <a:ln/>
        </p:spPr>
      </p:sp>
      <p:sp>
        <p:nvSpPr>
          <p:cNvPr id="62" name="Shape 60"/>
          <p:cNvSpPr/>
          <p:nvPr/>
        </p:nvSpPr>
        <p:spPr>
          <a:xfrm>
            <a:off x="7494865" y="7488469"/>
            <a:ext cx="6615708" cy="532924"/>
          </a:xfrm>
          <a:prstGeom prst="roundRect">
            <a:avLst>
              <a:gd name="adj" fmla="val 3192"/>
            </a:avLst>
          </a:prstGeom>
          <a:solidFill>
            <a:srgbClr val="F2F2F2"/>
          </a:solidFill>
          <a:ln/>
        </p:spPr>
      </p:sp>
      <p:sp>
        <p:nvSpPr>
          <p:cNvPr id="63" name="Text 61"/>
          <p:cNvSpPr/>
          <p:nvPr/>
        </p:nvSpPr>
        <p:spPr>
          <a:xfrm>
            <a:off x="7608213" y="7573479"/>
            <a:ext cx="6389013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filename = "report.pdf“</a:t>
            </a:r>
          </a:p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print(filename.endswith(".pdf")) # Output: True</a:t>
            </a:r>
            <a:endParaRPr lang="en-US" sz="900" dirty="0"/>
          </a:p>
        </p:txBody>
      </p:sp>
      <p:sp>
        <p:nvSpPr>
          <p:cNvPr id="64" name="Text 62"/>
          <p:cNvSpPr/>
          <p:nvPr/>
        </p:nvSpPr>
        <p:spPr>
          <a:xfrm>
            <a:off x="396835" y="8277496"/>
            <a:ext cx="13836729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methods allow for powerful and flexible manipulation of text, an essential skill in any Python project.</a:t>
            </a:r>
            <a:endParaRPr lang="en-US" sz="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5082"/>
            <a:ext cx="665035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Python String Indexing and Slicing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1389340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String indexing and slicing are powerful mechanisms to access and manipulate portions of text data. They allow precise control over individual characters and substrings.</a:t>
            </a:r>
            <a:endParaRPr lang="en-US" sz="1250" dirty="0"/>
          </a:p>
        </p:txBody>
      </p:sp>
      <p:sp>
        <p:nvSpPr>
          <p:cNvPr id="4" name="Shape 2"/>
          <p:cNvSpPr/>
          <p:nvPr/>
        </p:nvSpPr>
        <p:spPr>
          <a:xfrm>
            <a:off x="793790" y="2060138"/>
            <a:ext cx="4241721" cy="4649033"/>
          </a:xfrm>
          <a:prstGeom prst="roundRect">
            <a:avLst>
              <a:gd name="adj" fmla="val 2587"/>
            </a:avLst>
          </a:pr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2037278"/>
            <a:ext cx="4241721" cy="91440"/>
          </a:xfrm>
          <a:prstGeom prst="roundRect">
            <a:avLst>
              <a:gd name="adj" fmla="val 72930"/>
            </a:avLst>
          </a:prstGeom>
          <a:solidFill>
            <a:srgbClr val="4950BC"/>
          </a:solidFill>
          <a:ln/>
        </p:spPr>
      </p:sp>
      <p:sp>
        <p:nvSpPr>
          <p:cNvPr id="6" name="Shape 4"/>
          <p:cNvSpPr/>
          <p:nvPr/>
        </p:nvSpPr>
        <p:spPr>
          <a:xfrm>
            <a:off x="2676525" y="1822013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4950BC"/>
          </a:solidFill>
          <a:ln/>
        </p:spPr>
      </p:sp>
      <p:sp>
        <p:nvSpPr>
          <p:cNvPr id="7" name="Text 5"/>
          <p:cNvSpPr/>
          <p:nvPr/>
        </p:nvSpPr>
        <p:spPr>
          <a:xfrm>
            <a:off x="2819400" y="1941076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975360" y="2456974"/>
            <a:ext cx="272438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Individual Character Access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975360" y="2800231"/>
            <a:ext cx="3878580" cy="1016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Strings are ordered sequences. You can access individual characters using their index. Positive indices start from </a:t>
            </a:r>
            <a:r>
              <a:rPr lang="en-US" sz="12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0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the first character, while negative indices start from </a:t>
            </a:r>
            <a:r>
              <a:rPr lang="en-US" sz="12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-1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the last character.</a:t>
            </a:r>
            <a:endParaRPr lang="en-US" sz="1250" dirty="0"/>
          </a:p>
        </p:txBody>
      </p:sp>
      <p:sp>
        <p:nvSpPr>
          <p:cNvPr id="10" name="Shape 8"/>
          <p:cNvSpPr/>
          <p:nvPr/>
        </p:nvSpPr>
        <p:spPr>
          <a:xfrm>
            <a:off x="975360" y="3995142"/>
            <a:ext cx="3878580" cy="2016681"/>
          </a:xfrm>
          <a:prstGeom prst="roundRect">
            <a:avLst>
              <a:gd name="adj" fmla="val 3307"/>
            </a:avLst>
          </a:prstGeom>
          <a:solidFill>
            <a:srgbClr val="F2F2F2"/>
          </a:solidFill>
          <a:ln/>
        </p:spPr>
      </p:sp>
      <p:sp>
        <p:nvSpPr>
          <p:cNvPr id="11" name="Shape 9"/>
          <p:cNvSpPr/>
          <p:nvPr/>
        </p:nvSpPr>
        <p:spPr>
          <a:xfrm>
            <a:off x="642937" y="3995142"/>
            <a:ext cx="4400431" cy="3057492"/>
          </a:xfrm>
          <a:prstGeom prst="roundRect">
            <a:avLst>
              <a:gd name="adj" fmla="val 1181"/>
            </a:avLst>
          </a:prstGeom>
          <a:solidFill>
            <a:srgbClr val="F2F2F2"/>
          </a:solidFill>
          <a:ln/>
        </p:spPr>
      </p:sp>
      <p:sp>
        <p:nvSpPr>
          <p:cNvPr id="12" name="Text 10"/>
          <p:cNvSpPr/>
          <p:nvPr/>
        </p:nvSpPr>
        <p:spPr>
          <a:xfrm>
            <a:off x="776675" y="4114205"/>
            <a:ext cx="4241721" cy="29232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my_string = "Python"print(my_string[0])   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Output: P (first character)</a:t>
            </a:r>
          </a:p>
          <a:p>
            <a:pPr marL="0" indent="0" algn="l">
              <a:lnSpc>
                <a:spcPts val="2000"/>
              </a:lnSpc>
              <a:buNone/>
            </a:pPr>
            <a:endParaRPr lang="en-US" sz="1250" dirty="0">
              <a:solidFill>
                <a:srgbClr val="272525"/>
              </a:solidFill>
              <a:highlight>
                <a:srgbClr val="F2F2F2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print(my_string[5])   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Output: n (last character)</a:t>
            </a:r>
          </a:p>
          <a:p>
            <a:pPr marL="0" indent="0" algn="l">
              <a:lnSpc>
                <a:spcPts val="2000"/>
              </a:lnSpc>
              <a:buNone/>
            </a:pPr>
            <a:endParaRPr lang="en-US" sz="1250" dirty="0">
              <a:solidFill>
                <a:srgbClr val="272525"/>
              </a:solidFill>
              <a:highlight>
                <a:srgbClr val="F2F2F2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print(my_string[-1])  # Output: n 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(last character using negative index)</a:t>
            </a:r>
          </a:p>
          <a:p>
            <a:pPr marL="0" indent="0" algn="l">
              <a:lnSpc>
                <a:spcPts val="2000"/>
              </a:lnSpc>
              <a:buNone/>
            </a:pPr>
            <a:endParaRPr lang="en-US" sz="1250" dirty="0">
              <a:solidFill>
                <a:srgbClr val="272525"/>
              </a:solidFill>
              <a:highlight>
                <a:srgbClr val="F2F2F2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print(my_string[-6])  # Output: P 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(first character using negative index)</a:t>
            </a:r>
            <a:endParaRPr lang="en-US" sz="1250" dirty="0"/>
          </a:p>
        </p:txBody>
      </p:sp>
      <p:sp>
        <p:nvSpPr>
          <p:cNvPr id="13" name="Shape 11"/>
          <p:cNvSpPr/>
          <p:nvPr/>
        </p:nvSpPr>
        <p:spPr>
          <a:xfrm>
            <a:off x="5194221" y="2060138"/>
            <a:ext cx="4241840" cy="4649033"/>
          </a:xfrm>
          <a:prstGeom prst="roundRect">
            <a:avLst>
              <a:gd name="adj" fmla="val 2587"/>
            </a:avLst>
          </a:prstGeom>
          <a:solidFill>
            <a:srgbClr val="FFFFFF"/>
          </a:solidFill>
          <a:ln/>
        </p:spPr>
      </p:sp>
      <p:sp>
        <p:nvSpPr>
          <p:cNvPr id="14" name="Shape 12"/>
          <p:cNvSpPr/>
          <p:nvPr/>
        </p:nvSpPr>
        <p:spPr>
          <a:xfrm>
            <a:off x="5194221" y="2037278"/>
            <a:ext cx="4241840" cy="91440"/>
          </a:xfrm>
          <a:prstGeom prst="roundRect">
            <a:avLst>
              <a:gd name="adj" fmla="val 72930"/>
            </a:avLst>
          </a:prstGeom>
          <a:solidFill>
            <a:srgbClr val="4950BC"/>
          </a:solidFill>
          <a:ln/>
        </p:spPr>
      </p:sp>
      <p:sp>
        <p:nvSpPr>
          <p:cNvPr id="15" name="Shape 13"/>
          <p:cNvSpPr/>
          <p:nvPr/>
        </p:nvSpPr>
        <p:spPr>
          <a:xfrm>
            <a:off x="7076956" y="1822013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4950BC"/>
          </a:solidFill>
          <a:ln/>
        </p:spPr>
      </p:sp>
      <p:sp>
        <p:nvSpPr>
          <p:cNvPr id="16" name="Text 14"/>
          <p:cNvSpPr/>
          <p:nvPr/>
        </p:nvSpPr>
        <p:spPr>
          <a:xfrm>
            <a:off x="7219831" y="1941076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500" dirty="0"/>
          </a:p>
        </p:txBody>
      </p:sp>
      <p:sp>
        <p:nvSpPr>
          <p:cNvPr id="17" name="Text 15"/>
          <p:cNvSpPr/>
          <p:nvPr/>
        </p:nvSpPr>
        <p:spPr>
          <a:xfrm>
            <a:off x="5375791" y="2456974"/>
            <a:ext cx="2320290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Basic Slicing </a:t>
            </a:r>
            <a:r>
              <a:rPr lang="en-US" sz="1550" b="1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[start:end]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5375791" y="2807851"/>
            <a:ext cx="3878699" cy="1016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Slicing extracts a substring from a given range. The </a:t>
            </a:r>
            <a:r>
              <a:rPr lang="en-US" sz="12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start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index is inclusive, and the </a:t>
            </a:r>
            <a:r>
              <a:rPr lang="en-US" sz="12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end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index is exclusive. If </a:t>
            </a:r>
            <a:r>
              <a:rPr lang="en-US" sz="12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start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or </a:t>
            </a:r>
            <a:r>
              <a:rPr lang="en-US" sz="12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end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are omitted, they default to the beginning or end of the string, respectively.</a:t>
            </a:r>
            <a:endParaRPr lang="en-US" sz="1250" dirty="0"/>
          </a:p>
        </p:txBody>
      </p:sp>
      <p:sp>
        <p:nvSpPr>
          <p:cNvPr id="19" name="Shape 17"/>
          <p:cNvSpPr/>
          <p:nvPr/>
        </p:nvSpPr>
        <p:spPr>
          <a:xfrm>
            <a:off x="5375791" y="4002762"/>
            <a:ext cx="3878699" cy="2016681"/>
          </a:xfrm>
          <a:prstGeom prst="roundRect">
            <a:avLst>
              <a:gd name="adj" fmla="val 3307"/>
            </a:avLst>
          </a:prstGeom>
          <a:solidFill>
            <a:srgbClr val="F2F2F2"/>
          </a:solidFill>
          <a:ln/>
        </p:spPr>
      </p:sp>
      <p:sp>
        <p:nvSpPr>
          <p:cNvPr id="20" name="Shape 18"/>
          <p:cNvSpPr/>
          <p:nvPr/>
        </p:nvSpPr>
        <p:spPr>
          <a:xfrm>
            <a:off x="5367933" y="4002762"/>
            <a:ext cx="4257556" cy="3227951"/>
          </a:xfrm>
          <a:prstGeom prst="roundRect">
            <a:avLst>
              <a:gd name="adj" fmla="val 1181"/>
            </a:avLst>
          </a:prstGeom>
          <a:solidFill>
            <a:srgbClr val="F2F2F2"/>
          </a:solidFill>
          <a:ln/>
        </p:spPr>
      </p:sp>
      <p:sp>
        <p:nvSpPr>
          <p:cNvPr id="21" name="Text 19"/>
          <p:cNvSpPr/>
          <p:nvPr/>
        </p:nvSpPr>
        <p:spPr>
          <a:xfrm>
            <a:off x="5526643" y="4121824"/>
            <a:ext cx="4098846" cy="310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greeting = "Hello, World!“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print(greeting[0:5])   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Output: Hello</a:t>
            </a:r>
          </a:p>
          <a:p>
            <a:pPr marL="0" indent="0" algn="l">
              <a:lnSpc>
                <a:spcPts val="2000"/>
              </a:lnSpc>
              <a:buNone/>
            </a:pPr>
            <a:endParaRPr lang="en-US" sz="1250" dirty="0">
              <a:solidFill>
                <a:srgbClr val="272525"/>
              </a:solidFill>
              <a:highlight>
                <a:srgbClr val="F2F2F2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print(greeting[7:12])  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Output: World</a:t>
            </a:r>
          </a:p>
          <a:p>
            <a:pPr marL="0" indent="0" algn="l">
              <a:lnSpc>
                <a:spcPts val="2000"/>
              </a:lnSpc>
              <a:buNone/>
            </a:pPr>
            <a:endParaRPr lang="en-US" sz="1250" dirty="0">
              <a:solidFill>
                <a:srgbClr val="272525"/>
              </a:solidFill>
              <a:highlight>
                <a:srgbClr val="F2F2F2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print(greeting[:5])    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Output: Hello (from beginning to index 5)</a:t>
            </a:r>
          </a:p>
          <a:p>
            <a:pPr marL="0" indent="0" algn="l">
              <a:lnSpc>
                <a:spcPts val="2000"/>
              </a:lnSpc>
              <a:buNone/>
            </a:pPr>
            <a:endParaRPr lang="en-US" sz="1250" dirty="0">
              <a:solidFill>
                <a:srgbClr val="272525"/>
              </a:solidFill>
              <a:highlight>
                <a:srgbClr val="F2F2F2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print(greeting[7:])    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Output: World! (from index 7 to end)</a:t>
            </a:r>
            <a:endParaRPr lang="en-US" sz="1250" dirty="0"/>
          </a:p>
        </p:txBody>
      </p:sp>
      <p:sp>
        <p:nvSpPr>
          <p:cNvPr id="22" name="Shape 20"/>
          <p:cNvSpPr/>
          <p:nvPr/>
        </p:nvSpPr>
        <p:spPr>
          <a:xfrm>
            <a:off x="9594771" y="2060138"/>
            <a:ext cx="4241721" cy="4649033"/>
          </a:xfrm>
          <a:prstGeom prst="roundRect">
            <a:avLst>
              <a:gd name="adj" fmla="val 2587"/>
            </a:avLst>
          </a:prstGeom>
          <a:solidFill>
            <a:srgbClr val="FFFFFF"/>
          </a:solidFill>
          <a:ln/>
        </p:spPr>
      </p:sp>
      <p:sp>
        <p:nvSpPr>
          <p:cNvPr id="23" name="Shape 21"/>
          <p:cNvSpPr/>
          <p:nvPr/>
        </p:nvSpPr>
        <p:spPr>
          <a:xfrm>
            <a:off x="9594771" y="2037278"/>
            <a:ext cx="4241721" cy="91440"/>
          </a:xfrm>
          <a:prstGeom prst="roundRect">
            <a:avLst>
              <a:gd name="adj" fmla="val 72930"/>
            </a:avLst>
          </a:prstGeom>
          <a:solidFill>
            <a:srgbClr val="4950BC"/>
          </a:solidFill>
          <a:ln/>
        </p:spPr>
      </p:sp>
      <p:sp>
        <p:nvSpPr>
          <p:cNvPr id="24" name="Shape 22"/>
          <p:cNvSpPr/>
          <p:nvPr/>
        </p:nvSpPr>
        <p:spPr>
          <a:xfrm>
            <a:off x="11477506" y="1822013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4950BC"/>
          </a:solidFill>
          <a:ln/>
        </p:spPr>
      </p:sp>
      <p:sp>
        <p:nvSpPr>
          <p:cNvPr id="25" name="Text 23"/>
          <p:cNvSpPr/>
          <p:nvPr/>
        </p:nvSpPr>
        <p:spPr>
          <a:xfrm>
            <a:off x="11620381" y="1941076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500" dirty="0"/>
          </a:p>
        </p:txBody>
      </p:sp>
      <p:sp>
        <p:nvSpPr>
          <p:cNvPr id="26" name="Text 24"/>
          <p:cNvSpPr/>
          <p:nvPr/>
        </p:nvSpPr>
        <p:spPr>
          <a:xfrm>
            <a:off x="9776341" y="2456974"/>
            <a:ext cx="3262551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Advanced Slicing </a:t>
            </a:r>
            <a:r>
              <a:rPr lang="en-US" sz="1550" b="1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[start:end:step]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9776341" y="2807851"/>
            <a:ext cx="3878580" cy="1016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optional </a:t>
            </a:r>
            <a:r>
              <a:rPr lang="en-US" sz="12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step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argument specifies how many characters to skip. A negative step reverses the string. Omitting </a:t>
            </a:r>
            <a:r>
              <a:rPr lang="en-US" sz="12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start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12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end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with a negative step is a common way to reverse a string entirely.</a:t>
            </a:r>
            <a:endParaRPr lang="en-US" sz="1250" dirty="0"/>
          </a:p>
        </p:txBody>
      </p:sp>
      <p:sp>
        <p:nvSpPr>
          <p:cNvPr id="28" name="Shape 26"/>
          <p:cNvSpPr/>
          <p:nvPr/>
        </p:nvSpPr>
        <p:spPr>
          <a:xfrm>
            <a:off x="9776341" y="4002762"/>
            <a:ext cx="3878580" cy="2524839"/>
          </a:xfrm>
          <a:prstGeom prst="roundRect">
            <a:avLst>
              <a:gd name="adj" fmla="val 2641"/>
            </a:avLst>
          </a:prstGeom>
          <a:solidFill>
            <a:srgbClr val="F2F2F2"/>
          </a:solidFill>
          <a:ln/>
        </p:spPr>
      </p:sp>
      <p:sp>
        <p:nvSpPr>
          <p:cNvPr id="29" name="Shape 27"/>
          <p:cNvSpPr/>
          <p:nvPr/>
        </p:nvSpPr>
        <p:spPr>
          <a:xfrm>
            <a:off x="9768483" y="4002762"/>
            <a:ext cx="3894296" cy="3227951"/>
          </a:xfrm>
          <a:prstGeom prst="roundRect">
            <a:avLst>
              <a:gd name="adj" fmla="val 943"/>
            </a:avLst>
          </a:prstGeom>
          <a:solidFill>
            <a:srgbClr val="F2F2F2"/>
          </a:solidFill>
          <a:ln/>
        </p:spPr>
      </p:sp>
      <p:sp>
        <p:nvSpPr>
          <p:cNvPr id="30" name="Text 28"/>
          <p:cNvSpPr/>
          <p:nvPr/>
        </p:nvSpPr>
        <p:spPr>
          <a:xfrm>
            <a:off x="9927192" y="4121825"/>
            <a:ext cx="3917157" cy="22867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sentence = "Programming“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print(sentence[0:11:2]) 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Output: Prgamn (every second character)</a:t>
            </a:r>
          </a:p>
          <a:p>
            <a:pPr marL="0" indent="0" algn="l">
              <a:lnSpc>
                <a:spcPts val="2000"/>
              </a:lnSpc>
              <a:buNone/>
            </a:pPr>
            <a:endParaRPr lang="en-US" sz="1250" dirty="0">
              <a:solidFill>
                <a:srgbClr val="272525"/>
              </a:solidFill>
              <a:highlight>
                <a:srgbClr val="F2F2F2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print(sentence[::3])    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Output: Pmng (every third character)</a:t>
            </a:r>
          </a:p>
          <a:p>
            <a:pPr marL="0" indent="0" algn="l">
              <a:lnSpc>
                <a:spcPts val="2000"/>
              </a:lnSpc>
              <a:buNone/>
            </a:pPr>
            <a:endParaRPr lang="en-US" sz="1250" dirty="0">
              <a:solidFill>
                <a:srgbClr val="272525"/>
              </a:solidFill>
              <a:highlight>
                <a:srgbClr val="F2F2F2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print(sentence[::-1])   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Output: gnimmargorP (reversed string)</a:t>
            </a:r>
          </a:p>
          <a:p>
            <a:pPr marL="0" indent="0" algn="l">
              <a:lnSpc>
                <a:spcPts val="2000"/>
              </a:lnSpc>
              <a:buNone/>
            </a:pPr>
            <a:endParaRPr lang="en-US" sz="1250" dirty="0">
              <a:solidFill>
                <a:srgbClr val="272525"/>
              </a:solidFill>
              <a:highlight>
                <a:srgbClr val="F2F2F2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print(sentence[5:0:-1]) 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Output: marg (from index 5 down to 1)</a:t>
            </a:r>
            <a:endParaRPr lang="en-US" sz="1250" dirty="0"/>
          </a:p>
        </p:txBody>
      </p:sp>
      <p:sp>
        <p:nvSpPr>
          <p:cNvPr id="31" name="Text 29"/>
          <p:cNvSpPr/>
          <p:nvPr/>
        </p:nvSpPr>
        <p:spPr>
          <a:xfrm>
            <a:off x="612100" y="7664243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Mastering these techniques provides incredible flexibility for manipulating and processing text data in Python programs.</a:t>
            </a:r>
            <a:endParaRPr lang="en-US" sz="1250" dirty="0"/>
          </a:p>
        </p:txBody>
      </p:sp>
      <p:sp>
        <p:nvSpPr>
          <p:cNvPr id="32" name="Text 30"/>
          <p:cNvSpPr/>
          <p:nvPr/>
        </p:nvSpPr>
        <p:spPr>
          <a:xfrm>
            <a:off x="793790" y="7320439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25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9A85B3A-5543-D28E-16C4-C660E26B2152}"/>
              </a:ext>
            </a:extLst>
          </p:cNvPr>
          <p:cNvSpPr/>
          <p:nvPr/>
        </p:nvSpPr>
        <p:spPr>
          <a:xfrm>
            <a:off x="12749060" y="7501841"/>
            <a:ext cx="1849821" cy="684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A9DED09-548F-1F49-E732-35C9E08D05AC}"/>
              </a:ext>
            </a:extLst>
          </p:cNvPr>
          <p:cNvSpPr/>
          <p:nvPr/>
        </p:nvSpPr>
        <p:spPr>
          <a:xfrm>
            <a:off x="12749060" y="7501841"/>
            <a:ext cx="1849821" cy="684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2" name="Text 0"/>
          <p:cNvSpPr/>
          <p:nvPr/>
        </p:nvSpPr>
        <p:spPr>
          <a:xfrm>
            <a:off x="643890" y="505897"/>
            <a:ext cx="3661529" cy="373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Python String Formatting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643890" y="1058823"/>
            <a:ext cx="13342620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 offers several powerful ways to format strings, allowing for dynamic content generation and precise control over presentation. Understanding these methods is key for clean and readable output.</a:t>
            </a:r>
            <a:endParaRPr lang="en-US" sz="1150" dirty="0"/>
          </a:p>
        </p:txBody>
      </p:sp>
      <p:sp>
        <p:nvSpPr>
          <p:cNvPr id="4" name="Shape 2"/>
          <p:cNvSpPr/>
          <p:nvPr/>
        </p:nvSpPr>
        <p:spPr>
          <a:xfrm>
            <a:off x="643890" y="1384578"/>
            <a:ext cx="13342620" cy="1798082"/>
          </a:xfrm>
          <a:prstGeom prst="roundRect">
            <a:avLst>
              <a:gd name="adj" fmla="val 2793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59130" y="1399818"/>
            <a:ext cx="478274" cy="1767602"/>
          </a:xfrm>
          <a:prstGeom prst="roundRect">
            <a:avLst>
              <a:gd name="adj" fmla="val 6678"/>
            </a:avLst>
          </a:prstGeom>
          <a:solidFill>
            <a:srgbClr val="DADBF1"/>
          </a:solidFill>
          <a:ln/>
        </p:spPr>
      </p:sp>
      <p:sp>
        <p:nvSpPr>
          <p:cNvPr id="6" name="Text 4"/>
          <p:cNvSpPr/>
          <p:nvPr/>
        </p:nvSpPr>
        <p:spPr>
          <a:xfrm>
            <a:off x="1256943" y="1519357"/>
            <a:ext cx="1772841" cy="186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`%` Formatting (Legacy)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1256943" y="1777960"/>
            <a:ext cx="12714327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oldest method, similar to C's `printf`, using `%` operators as placeholders. While functional, it's less readable and can be error-prone with complex structures.</a:t>
            </a:r>
            <a:endParaRPr lang="en-US" sz="900" dirty="0"/>
          </a:p>
        </p:txBody>
      </p:sp>
      <p:sp>
        <p:nvSpPr>
          <p:cNvPr id="8" name="Shape 6"/>
          <p:cNvSpPr/>
          <p:nvPr/>
        </p:nvSpPr>
        <p:spPr>
          <a:xfrm>
            <a:off x="1256943" y="2103715"/>
            <a:ext cx="12714327" cy="944166"/>
          </a:xfrm>
          <a:prstGeom prst="roundRect">
            <a:avLst>
              <a:gd name="adj" fmla="val 5320"/>
            </a:avLst>
          </a:prstGeom>
          <a:solidFill>
            <a:srgbClr val="F2F2F2"/>
          </a:solidFill>
          <a:ln/>
        </p:spPr>
      </p:sp>
      <p:sp>
        <p:nvSpPr>
          <p:cNvPr id="9" name="Shape 7"/>
          <p:cNvSpPr/>
          <p:nvPr/>
        </p:nvSpPr>
        <p:spPr>
          <a:xfrm>
            <a:off x="1250990" y="2103715"/>
            <a:ext cx="12726233" cy="944166"/>
          </a:xfrm>
          <a:prstGeom prst="roundRect">
            <a:avLst>
              <a:gd name="adj" fmla="val 1900"/>
            </a:avLst>
          </a:prstGeom>
          <a:solidFill>
            <a:srgbClr val="F2F2F2"/>
          </a:solidFill>
          <a:ln/>
        </p:spPr>
      </p:sp>
      <p:sp>
        <p:nvSpPr>
          <p:cNvPr id="10" name="Text 8"/>
          <p:cNvSpPr/>
          <p:nvPr/>
        </p:nvSpPr>
        <p:spPr>
          <a:xfrm>
            <a:off x="1370528" y="2193369"/>
            <a:ext cx="12487156" cy="764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name = "Alice"age = 30pi = 3.14159print("Name: %s, Age: %d, Pi: %.2f" % (name, age, pi))</a:t>
            </a:r>
            <a:endParaRPr lang="en-US" sz="900" dirty="0"/>
          </a:p>
        </p:txBody>
      </p:sp>
      <p:sp>
        <p:nvSpPr>
          <p:cNvPr id="11" name="Shape 9"/>
          <p:cNvSpPr/>
          <p:nvPr/>
        </p:nvSpPr>
        <p:spPr>
          <a:xfrm>
            <a:off x="643890" y="3302198"/>
            <a:ext cx="13342620" cy="1798082"/>
          </a:xfrm>
          <a:prstGeom prst="roundRect">
            <a:avLst>
              <a:gd name="adj" fmla="val 2793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659130" y="3317438"/>
            <a:ext cx="478274" cy="1767602"/>
          </a:xfrm>
          <a:prstGeom prst="roundRect">
            <a:avLst>
              <a:gd name="adj" fmla="val 6678"/>
            </a:avLst>
          </a:prstGeom>
          <a:solidFill>
            <a:srgbClr val="DADBF1"/>
          </a:solidFill>
          <a:ln/>
        </p:spPr>
      </p:sp>
      <p:sp>
        <p:nvSpPr>
          <p:cNvPr id="13" name="Text 11"/>
          <p:cNvSpPr/>
          <p:nvPr/>
        </p:nvSpPr>
        <p:spPr>
          <a:xfrm>
            <a:off x="1256943" y="3436977"/>
            <a:ext cx="1494830" cy="186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`.format()` Method</a:t>
            </a:r>
            <a:endParaRPr lang="en-US" sz="1150" dirty="0"/>
          </a:p>
        </p:txBody>
      </p:sp>
      <p:sp>
        <p:nvSpPr>
          <p:cNvPr id="14" name="Text 12"/>
          <p:cNvSpPr/>
          <p:nvPr/>
        </p:nvSpPr>
        <p:spPr>
          <a:xfrm>
            <a:off x="1256943" y="3695581"/>
            <a:ext cx="12714327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Introduced in Python 2.6, this method uses `{}` placeholders and provides more control through positional and keyword arguments, enhancing readability and flexibility.</a:t>
            </a:r>
            <a:endParaRPr lang="en-US" sz="900" dirty="0"/>
          </a:p>
        </p:txBody>
      </p:sp>
      <p:sp>
        <p:nvSpPr>
          <p:cNvPr id="15" name="Shape 13"/>
          <p:cNvSpPr/>
          <p:nvPr/>
        </p:nvSpPr>
        <p:spPr>
          <a:xfrm>
            <a:off x="1256943" y="4021336"/>
            <a:ext cx="12714327" cy="944166"/>
          </a:xfrm>
          <a:prstGeom prst="roundRect">
            <a:avLst>
              <a:gd name="adj" fmla="val 5320"/>
            </a:avLst>
          </a:prstGeom>
          <a:solidFill>
            <a:srgbClr val="F2F2F2"/>
          </a:solidFill>
          <a:ln/>
        </p:spPr>
      </p:sp>
      <p:sp>
        <p:nvSpPr>
          <p:cNvPr id="16" name="Shape 14"/>
          <p:cNvSpPr/>
          <p:nvPr/>
        </p:nvSpPr>
        <p:spPr>
          <a:xfrm>
            <a:off x="1250990" y="4021336"/>
            <a:ext cx="12726233" cy="944166"/>
          </a:xfrm>
          <a:prstGeom prst="roundRect">
            <a:avLst>
              <a:gd name="adj" fmla="val 1900"/>
            </a:avLst>
          </a:prstGeom>
          <a:solidFill>
            <a:srgbClr val="F2F2F2"/>
          </a:solidFill>
          <a:ln/>
        </p:spPr>
      </p:sp>
      <p:sp>
        <p:nvSpPr>
          <p:cNvPr id="17" name="Text 15"/>
          <p:cNvSpPr/>
          <p:nvPr/>
        </p:nvSpPr>
        <p:spPr>
          <a:xfrm>
            <a:off x="1370528" y="4110990"/>
            <a:ext cx="12487156" cy="764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name = "Bob"score = 95.876print("Hello, {0}! Score: {1:.1f}.".format(name, score))print("{:&lt;10} {:&gt;10}".format("Left", "Right"))</a:t>
            </a:r>
            <a:endParaRPr lang="en-US" sz="900" dirty="0"/>
          </a:p>
        </p:txBody>
      </p:sp>
      <p:sp>
        <p:nvSpPr>
          <p:cNvPr id="18" name="Shape 16"/>
          <p:cNvSpPr/>
          <p:nvPr/>
        </p:nvSpPr>
        <p:spPr>
          <a:xfrm>
            <a:off x="643890" y="5219819"/>
            <a:ext cx="13342620" cy="2180511"/>
          </a:xfrm>
          <a:prstGeom prst="roundRect">
            <a:avLst>
              <a:gd name="adj" fmla="val 2304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659130" y="5235059"/>
            <a:ext cx="478274" cy="2150031"/>
          </a:xfrm>
          <a:prstGeom prst="roundRect">
            <a:avLst>
              <a:gd name="adj" fmla="val 6678"/>
            </a:avLst>
          </a:prstGeom>
          <a:solidFill>
            <a:srgbClr val="DADBF1"/>
          </a:solidFill>
          <a:ln/>
        </p:spPr>
      </p:sp>
      <p:sp>
        <p:nvSpPr>
          <p:cNvPr id="20" name="Text 18"/>
          <p:cNvSpPr/>
          <p:nvPr/>
        </p:nvSpPr>
        <p:spPr>
          <a:xfrm>
            <a:off x="1256943" y="5354598"/>
            <a:ext cx="1683425" cy="186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f-strings (Python 3.6+)</a:t>
            </a:r>
            <a:endParaRPr lang="en-US" sz="1150" dirty="0"/>
          </a:p>
        </p:txBody>
      </p:sp>
      <p:sp>
        <p:nvSpPr>
          <p:cNvPr id="21" name="Text 19"/>
          <p:cNvSpPr/>
          <p:nvPr/>
        </p:nvSpPr>
        <p:spPr>
          <a:xfrm>
            <a:off x="1256943" y="5613202"/>
            <a:ext cx="12714327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Formatted String Literals, prefixed with `f` or `F`, are the most modern and recommended approach. They allow embedding expressions directly within string literals, making them concise and highly readable.</a:t>
            </a:r>
            <a:endParaRPr lang="en-US" sz="900" dirty="0"/>
          </a:p>
        </p:txBody>
      </p:sp>
      <p:sp>
        <p:nvSpPr>
          <p:cNvPr id="22" name="Shape 20"/>
          <p:cNvSpPr/>
          <p:nvPr/>
        </p:nvSpPr>
        <p:spPr>
          <a:xfrm>
            <a:off x="1256943" y="5938957"/>
            <a:ext cx="12714327" cy="1326594"/>
          </a:xfrm>
          <a:prstGeom prst="roundRect">
            <a:avLst>
              <a:gd name="adj" fmla="val 3786"/>
            </a:avLst>
          </a:prstGeom>
          <a:solidFill>
            <a:srgbClr val="F2F2F2"/>
          </a:solidFill>
          <a:ln/>
        </p:spPr>
      </p:sp>
      <p:sp>
        <p:nvSpPr>
          <p:cNvPr id="23" name="Shape 21"/>
          <p:cNvSpPr/>
          <p:nvPr/>
        </p:nvSpPr>
        <p:spPr>
          <a:xfrm>
            <a:off x="1250990" y="5938957"/>
            <a:ext cx="12726233" cy="1326594"/>
          </a:xfrm>
          <a:prstGeom prst="roundRect">
            <a:avLst>
              <a:gd name="adj" fmla="val 1352"/>
            </a:avLst>
          </a:prstGeom>
          <a:solidFill>
            <a:srgbClr val="F2F2F2"/>
          </a:solidFill>
          <a:ln/>
        </p:spPr>
      </p:sp>
      <p:sp>
        <p:nvSpPr>
          <p:cNvPr id="24" name="Text 22"/>
          <p:cNvSpPr/>
          <p:nvPr/>
        </p:nvSpPr>
        <p:spPr>
          <a:xfrm>
            <a:off x="1370528" y="6028611"/>
            <a:ext cx="12487156" cy="11472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item = "Laptop"price = 1200quantity = 2print(f"Item: {item}, Total: ${price * quantity:.2f}")aligned_text = f"{'Centered':^20}"print(aligned_text)</a:t>
            </a:r>
            <a:endParaRPr lang="en-US" sz="900" dirty="0"/>
          </a:p>
        </p:txBody>
      </p:sp>
      <p:sp>
        <p:nvSpPr>
          <p:cNvPr id="25" name="Text 23"/>
          <p:cNvSpPr/>
          <p:nvPr/>
        </p:nvSpPr>
        <p:spPr>
          <a:xfrm>
            <a:off x="643889" y="7662982"/>
            <a:ext cx="13807835" cy="280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Choosing the right formatting method can significantly improve code clarity and maintainability, with f-strings generally being the preferred choice in modern Python.</a:t>
            </a: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63516"/>
            <a:ext cx="59818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Python List Functions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12456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Essential Methods for List Manipulation</a:t>
            </a:r>
            <a:endParaRPr lang="en-US" sz="2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8317"/>
            <a:ext cx="4432816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Adding Elements to Lists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1573887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 provides several versatile methods to add elements to lists, each suited for different scenarios. Understanding their behavior is key to efficient list manipulation.</a:t>
            </a:r>
            <a:endParaRPr lang="en-US" sz="1150" dirty="0"/>
          </a:p>
        </p:txBody>
      </p:sp>
      <p:sp>
        <p:nvSpPr>
          <p:cNvPr id="4" name="Shape 2"/>
          <p:cNvSpPr/>
          <p:nvPr/>
        </p:nvSpPr>
        <p:spPr>
          <a:xfrm>
            <a:off x="793790" y="2196584"/>
            <a:ext cx="6447711" cy="2187297"/>
          </a:xfrm>
          <a:prstGeom prst="roundRect">
            <a:avLst>
              <a:gd name="adj" fmla="val 3344"/>
            </a:avLst>
          </a:pr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2181344"/>
            <a:ext cx="6447711" cy="60960"/>
          </a:xfrm>
          <a:prstGeom prst="roundRect">
            <a:avLst>
              <a:gd name="adj" fmla="val 101581"/>
            </a:avLst>
          </a:prstGeom>
          <a:solidFill>
            <a:srgbClr val="4950BC"/>
          </a:solidFill>
          <a:ln/>
        </p:spPr>
      </p:sp>
      <p:sp>
        <p:nvSpPr>
          <p:cNvPr id="6" name="Shape 4"/>
          <p:cNvSpPr/>
          <p:nvPr/>
        </p:nvSpPr>
        <p:spPr>
          <a:xfrm>
            <a:off x="3796546" y="1975485"/>
            <a:ext cx="442198" cy="442198"/>
          </a:xfrm>
          <a:prstGeom prst="roundRect">
            <a:avLst>
              <a:gd name="adj" fmla="val 206785"/>
            </a:avLst>
          </a:prstGeom>
          <a:solidFill>
            <a:srgbClr val="4950BC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182" y="2085975"/>
            <a:ext cx="176808" cy="221099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56429" y="2565083"/>
            <a:ext cx="1842968" cy="2380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append()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956429" y="2891433"/>
            <a:ext cx="612243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Adds a </a:t>
            </a: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single element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the end of the list. It modifies the original list in-place.</a:t>
            </a:r>
            <a:endParaRPr lang="en-US" sz="1150" dirty="0"/>
          </a:p>
        </p:txBody>
      </p:sp>
      <p:sp>
        <p:nvSpPr>
          <p:cNvPr id="10" name="Shape 7"/>
          <p:cNvSpPr/>
          <p:nvPr/>
        </p:nvSpPr>
        <p:spPr>
          <a:xfrm>
            <a:off x="956429" y="3293031"/>
            <a:ext cx="6122432" cy="928211"/>
          </a:xfrm>
          <a:prstGeom prst="roundRect">
            <a:avLst>
              <a:gd name="adj" fmla="val 6671"/>
            </a:avLst>
          </a:prstGeom>
          <a:solidFill>
            <a:srgbClr val="F2F2F2"/>
          </a:solidFill>
          <a:ln/>
        </p:spPr>
      </p:sp>
      <p:sp>
        <p:nvSpPr>
          <p:cNvPr id="11" name="Shape 8"/>
          <p:cNvSpPr/>
          <p:nvPr/>
        </p:nvSpPr>
        <p:spPr>
          <a:xfrm>
            <a:off x="949166" y="3293031"/>
            <a:ext cx="6136958" cy="928211"/>
          </a:xfrm>
          <a:prstGeom prst="roundRect">
            <a:avLst>
              <a:gd name="adj" fmla="val 2383"/>
            </a:avLst>
          </a:prstGeom>
          <a:solidFill>
            <a:srgbClr val="F2F2F2"/>
          </a:solidFill>
          <a:ln/>
        </p:spPr>
      </p:sp>
      <p:sp>
        <p:nvSpPr>
          <p:cNvPr id="12" name="Text 9"/>
          <p:cNvSpPr/>
          <p:nvPr/>
        </p:nvSpPr>
        <p:spPr>
          <a:xfrm>
            <a:off x="1096566" y="3403521"/>
            <a:ext cx="5842159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my_list = [1, 2]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1150" dirty="0" err="1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my_list.append</a:t>
            </a: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(3)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[1, 2, 3]</a:t>
            </a:r>
            <a:endParaRPr lang="en-US" sz="1150" dirty="0"/>
          </a:p>
        </p:txBody>
      </p:sp>
      <p:sp>
        <p:nvSpPr>
          <p:cNvPr id="13" name="Shape 10"/>
          <p:cNvSpPr/>
          <p:nvPr/>
        </p:nvSpPr>
        <p:spPr>
          <a:xfrm>
            <a:off x="7388900" y="2196584"/>
            <a:ext cx="6447711" cy="2187297"/>
          </a:xfrm>
          <a:prstGeom prst="roundRect">
            <a:avLst>
              <a:gd name="adj" fmla="val 3344"/>
            </a:avLst>
          </a:prstGeom>
          <a:solidFill>
            <a:srgbClr val="FFFFFF"/>
          </a:solidFill>
          <a:ln/>
        </p:spPr>
      </p:sp>
      <p:sp>
        <p:nvSpPr>
          <p:cNvPr id="14" name="Shape 11"/>
          <p:cNvSpPr/>
          <p:nvPr/>
        </p:nvSpPr>
        <p:spPr>
          <a:xfrm>
            <a:off x="7388900" y="2181344"/>
            <a:ext cx="6447711" cy="60960"/>
          </a:xfrm>
          <a:prstGeom prst="roundRect">
            <a:avLst>
              <a:gd name="adj" fmla="val 101581"/>
            </a:avLst>
          </a:prstGeom>
          <a:solidFill>
            <a:srgbClr val="4950BC"/>
          </a:solidFill>
          <a:ln/>
        </p:spPr>
      </p:sp>
      <p:sp>
        <p:nvSpPr>
          <p:cNvPr id="15" name="Shape 12"/>
          <p:cNvSpPr/>
          <p:nvPr/>
        </p:nvSpPr>
        <p:spPr>
          <a:xfrm>
            <a:off x="10391656" y="1975485"/>
            <a:ext cx="442198" cy="442198"/>
          </a:xfrm>
          <a:prstGeom prst="roundRect">
            <a:avLst>
              <a:gd name="adj" fmla="val 206785"/>
            </a:avLst>
          </a:prstGeom>
          <a:solidFill>
            <a:srgbClr val="4950BC"/>
          </a:solidFill>
          <a:ln/>
        </p:spPr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4292" y="2085975"/>
            <a:ext cx="176808" cy="221099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7551539" y="2565083"/>
            <a:ext cx="1842968" cy="2380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insert()</a:t>
            </a:r>
            <a:endParaRPr lang="en-US" sz="1450" dirty="0"/>
          </a:p>
        </p:txBody>
      </p:sp>
      <p:sp>
        <p:nvSpPr>
          <p:cNvPr id="18" name="Text 14"/>
          <p:cNvSpPr/>
          <p:nvPr/>
        </p:nvSpPr>
        <p:spPr>
          <a:xfrm>
            <a:off x="7551539" y="2891433"/>
            <a:ext cx="612243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Adds a </a:t>
            </a: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single element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at a specified index, shifting existing elements to the right.</a:t>
            </a:r>
            <a:endParaRPr lang="en-US" sz="1150" dirty="0"/>
          </a:p>
        </p:txBody>
      </p:sp>
      <p:sp>
        <p:nvSpPr>
          <p:cNvPr id="19" name="Shape 15"/>
          <p:cNvSpPr/>
          <p:nvPr/>
        </p:nvSpPr>
        <p:spPr>
          <a:xfrm>
            <a:off x="7551539" y="3293031"/>
            <a:ext cx="6122432" cy="928211"/>
          </a:xfrm>
          <a:prstGeom prst="roundRect">
            <a:avLst>
              <a:gd name="adj" fmla="val 6671"/>
            </a:avLst>
          </a:prstGeom>
          <a:solidFill>
            <a:srgbClr val="F2F2F2"/>
          </a:solidFill>
          <a:ln/>
        </p:spPr>
      </p:sp>
      <p:sp>
        <p:nvSpPr>
          <p:cNvPr id="20" name="Shape 16"/>
          <p:cNvSpPr/>
          <p:nvPr/>
        </p:nvSpPr>
        <p:spPr>
          <a:xfrm>
            <a:off x="7544276" y="3293031"/>
            <a:ext cx="6136958" cy="928211"/>
          </a:xfrm>
          <a:prstGeom prst="roundRect">
            <a:avLst>
              <a:gd name="adj" fmla="val 2383"/>
            </a:avLst>
          </a:prstGeom>
          <a:solidFill>
            <a:srgbClr val="F2F2F2"/>
          </a:solidFill>
          <a:ln/>
        </p:spPr>
      </p:sp>
      <p:sp>
        <p:nvSpPr>
          <p:cNvPr id="21" name="Text 17"/>
          <p:cNvSpPr/>
          <p:nvPr/>
        </p:nvSpPr>
        <p:spPr>
          <a:xfrm>
            <a:off x="7691676" y="3403521"/>
            <a:ext cx="5842159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my_list = [1, 2, 4]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1150" dirty="0" err="1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my_list.insert</a:t>
            </a: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(2, 3)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[1, 2, 3, 4]</a:t>
            </a:r>
            <a:endParaRPr lang="en-US" sz="1150" dirty="0"/>
          </a:p>
        </p:txBody>
      </p:sp>
      <p:sp>
        <p:nvSpPr>
          <p:cNvPr id="22" name="Shape 18"/>
          <p:cNvSpPr/>
          <p:nvPr/>
        </p:nvSpPr>
        <p:spPr>
          <a:xfrm>
            <a:off x="793790" y="4752380"/>
            <a:ext cx="6447711" cy="2658785"/>
          </a:xfrm>
          <a:prstGeom prst="roundRect">
            <a:avLst>
              <a:gd name="adj" fmla="val 2751"/>
            </a:avLst>
          </a:prstGeom>
          <a:solidFill>
            <a:srgbClr val="FFFFFF"/>
          </a:solidFill>
          <a:ln/>
        </p:spPr>
      </p:sp>
      <p:sp>
        <p:nvSpPr>
          <p:cNvPr id="23" name="Shape 19"/>
          <p:cNvSpPr/>
          <p:nvPr/>
        </p:nvSpPr>
        <p:spPr>
          <a:xfrm>
            <a:off x="793790" y="4737140"/>
            <a:ext cx="6447711" cy="60960"/>
          </a:xfrm>
          <a:prstGeom prst="roundRect">
            <a:avLst>
              <a:gd name="adj" fmla="val 101581"/>
            </a:avLst>
          </a:prstGeom>
          <a:solidFill>
            <a:srgbClr val="4950BC"/>
          </a:solidFill>
          <a:ln/>
        </p:spPr>
      </p:sp>
      <p:sp>
        <p:nvSpPr>
          <p:cNvPr id="24" name="Shape 20"/>
          <p:cNvSpPr/>
          <p:nvPr/>
        </p:nvSpPr>
        <p:spPr>
          <a:xfrm>
            <a:off x="3796546" y="4531281"/>
            <a:ext cx="442198" cy="442198"/>
          </a:xfrm>
          <a:prstGeom prst="roundRect">
            <a:avLst>
              <a:gd name="adj" fmla="val 206785"/>
            </a:avLst>
          </a:prstGeom>
          <a:solidFill>
            <a:srgbClr val="4950BC"/>
          </a:solidFill>
          <a:ln/>
        </p:spPr>
      </p:sp>
      <p:pic>
        <p:nvPicPr>
          <p:cNvPr id="2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182" y="4641771"/>
            <a:ext cx="176808" cy="221099"/>
          </a:xfrm>
          <a:prstGeom prst="rect">
            <a:avLst/>
          </a:prstGeom>
        </p:spPr>
      </p:pic>
      <p:sp>
        <p:nvSpPr>
          <p:cNvPr id="26" name="Text 21"/>
          <p:cNvSpPr/>
          <p:nvPr/>
        </p:nvSpPr>
        <p:spPr>
          <a:xfrm>
            <a:off x="956429" y="5120878"/>
            <a:ext cx="1842968" cy="2380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extend()</a:t>
            </a:r>
            <a:endParaRPr lang="en-US" sz="1450" dirty="0"/>
          </a:p>
        </p:txBody>
      </p:sp>
      <p:sp>
        <p:nvSpPr>
          <p:cNvPr id="27" name="Text 22"/>
          <p:cNvSpPr/>
          <p:nvPr/>
        </p:nvSpPr>
        <p:spPr>
          <a:xfrm>
            <a:off x="956429" y="5447228"/>
            <a:ext cx="612243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Appends </a:t>
            </a: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 elements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from an iterable (like another list) to the end of the current list, in-place.</a:t>
            </a:r>
            <a:endParaRPr lang="en-US" sz="1150" dirty="0"/>
          </a:p>
        </p:txBody>
      </p:sp>
      <p:sp>
        <p:nvSpPr>
          <p:cNvPr id="28" name="Shape 23"/>
          <p:cNvSpPr/>
          <p:nvPr/>
        </p:nvSpPr>
        <p:spPr>
          <a:xfrm>
            <a:off x="956429" y="6084570"/>
            <a:ext cx="6122432" cy="1163955"/>
          </a:xfrm>
          <a:prstGeom prst="roundRect">
            <a:avLst>
              <a:gd name="adj" fmla="val 5320"/>
            </a:avLst>
          </a:prstGeom>
          <a:solidFill>
            <a:srgbClr val="F2F2F2"/>
          </a:solidFill>
          <a:ln/>
        </p:spPr>
      </p:sp>
      <p:sp>
        <p:nvSpPr>
          <p:cNvPr id="29" name="Shape 24"/>
          <p:cNvSpPr/>
          <p:nvPr/>
        </p:nvSpPr>
        <p:spPr>
          <a:xfrm>
            <a:off x="949166" y="6084570"/>
            <a:ext cx="6136958" cy="1163955"/>
          </a:xfrm>
          <a:prstGeom prst="roundRect">
            <a:avLst>
              <a:gd name="adj" fmla="val 1900"/>
            </a:avLst>
          </a:prstGeom>
          <a:solidFill>
            <a:srgbClr val="F2F2F2"/>
          </a:solidFill>
          <a:ln/>
        </p:spPr>
      </p:sp>
      <p:sp>
        <p:nvSpPr>
          <p:cNvPr id="30" name="Text 25"/>
          <p:cNvSpPr/>
          <p:nvPr/>
        </p:nvSpPr>
        <p:spPr>
          <a:xfrm>
            <a:off x="1096566" y="6195060"/>
            <a:ext cx="5842159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list_a = [1, 2]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1150" dirty="0" err="1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list_b</a:t>
            </a: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= [3, 4]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1150" dirty="0" err="1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list_a.extend</a:t>
            </a: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1150" dirty="0" err="1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list_b</a:t>
            </a: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[1, 2, 3, 4]</a:t>
            </a:r>
            <a:endParaRPr lang="en-US" sz="1150" dirty="0"/>
          </a:p>
        </p:txBody>
      </p:sp>
      <p:sp>
        <p:nvSpPr>
          <p:cNvPr id="31" name="Shape 26"/>
          <p:cNvSpPr/>
          <p:nvPr/>
        </p:nvSpPr>
        <p:spPr>
          <a:xfrm>
            <a:off x="7388900" y="4752380"/>
            <a:ext cx="6447711" cy="2658785"/>
          </a:xfrm>
          <a:prstGeom prst="roundRect">
            <a:avLst>
              <a:gd name="adj" fmla="val 2751"/>
            </a:avLst>
          </a:prstGeom>
          <a:solidFill>
            <a:srgbClr val="FFFFFF"/>
          </a:solidFill>
          <a:ln/>
        </p:spPr>
      </p:sp>
      <p:sp>
        <p:nvSpPr>
          <p:cNvPr id="32" name="Shape 27"/>
          <p:cNvSpPr/>
          <p:nvPr/>
        </p:nvSpPr>
        <p:spPr>
          <a:xfrm>
            <a:off x="7388900" y="4737140"/>
            <a:ext cx="6447711" cy="60960"/>
          </a:xfrm>
          <a:prstGeom prst="roundRect">
            <a:avLst>
              <a:gd name="adj" fmla="val 101581"/>
            </a:avLst>
          </a:prstGeom>
          <a:solidFill>
            <a:srgbClr val="4950BC"/>
          </a:solidFill>
          <a:ln/>
        </p:spPr>
      </p:sp>
      <p:sp>
        <p:nvSpPr>
          <p:cNvPr id="33" name="Shape 28"/>
          <p:cNvSpPr/>
          <p:nvPr/>
        </p:nvSpPr>
        <p:spPr>
          <a:xfrm>
            <a:off x="10391656" y="4531281"/>
            <a:ext cx="442198" cy="442198"/>
          </a:xfrm>
          <a:prstGeom prst="roundRect">
            <a:avLst>
              <a:gd name="adj" fmla="val 206785"/>
            </a:avLst>
          </a:prstGeom>
          <a:solidFill>
            <a:srgbClr val="4950BC"/>
          </a:solidFill>
          <a:ln/>
        </p:spPr>
      </p:sp>
      <p:pic>
        <p:nvPicPr>
          <p:cNvPr id="3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4292" y="4641771"/>
            <a:ext cx="176808" cy="221099"/>
          </a:xfrm>
          <a:prstGeom prst="rect">
            <a:avLst/>
          </a:prstGeom>
        </p:spPr>
      </p:pic>
      <p:sp>
        <p:nvSpPr>
          <p:cNvPr id="35" name="Text 29"/>
          <p:cNvSpPr/>
          <p:nvPr/>
        </p:nvSpPr>
        <p:spPr>
          <a:xfrm>
            <a:off x="7551539" y="5120878"/>
            <a:ext cx="1842968" cy="2380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+ Operator</a:t>
            </a:r>
            <a:endParaRPr lang="en-US" sz="1450" dirty="0"/>
          </a:p>
        </p:txBody>
      </p:sp>
      <p:sp>
        <p:nvSpPr>
          <p:cNvPr id="36" name="Text 30"/>
          <p:cNvSpPr/>
          <p:nvPr/>
        </p:nvSpPr>
        <p:spPr>
          <a:xfrm>
            <a:off x="7551539" y="5447228"/>
            <a:ext cx="612243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Creates a </a:t>
            </a: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new list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by concatenating two or more lists. It does not modify the original lists.</a:t>
            </a:r>
            <a:endParaRPr lang="en-US" sz="1150" dirty="0"/>
          </a:p>
        </p:txBody>
      </p:sp>
      <p:sp>
        <p:nvSpPr>
          <p:cNvPr id="37" name="Shape 31"/>
          <p:cNvSpPr/>
          <p:nvPr/>
        </p:nvSpPr>
        <p:spPr>
          <a:xfrm>
            <a:off x="7551539" y="6084570"/>
            <a:ext cx="6122432" cy="1163955"/>
          </a:xfrm>
          <a:prstGeom prst="roundRect">
            <a:avLst>
              <a:gd name="adj" fmla="val 5320"/>
            </a:avLst>
          </a:prstGeom>
          <a:solidFill>
            <a:srgbClr val="F2F2F2"/>
          </a:solidFill>
          <a:ln/>
        </p:spPr>
      </p:sp>
      <p:sp>
        <p:nvSpPr>
          <p:cNvPr id="38" name="Shape 32"/>
          <p:cNvSpPr/>
          <p:nvPr/>
        </p:nvSpPr>
        <p:spPr>
          <a:xfrm>
            <a:off x="7544276" y="6084570"/>
            <a:ext cx="6136958" cy="1163955"/>
          </a:xfrm>
          <a:prstGeom prst="roundRect">
            <a:avLst>
              <a:gd name="adj" fmla="val 1900"/>
            </a:avLst>
          </a:prstGeom>
          <a:solidFill>
            <a:srgbClr val="F2F2F2"/>
          </a:solidFill>
          <a:ln/>
        </p:spPr>
      </p:sp>
      <p:sp>
        <p:nvSpPr>
          <p:cNvPr id="39" name="Text 33"/>
          <p:cNvSpPr/>
          <p:nvPr/>
        </p:nvSpPr>
        <p:spPr>
          <a:xfrm>
            <a:off x="7691676" y="6195060"/>
            <a:ext cx="5842159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list_a = [1, 2]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1150" dirty="0" err="1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list_b</a:t>
            </a: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= [3, 4]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1150" dirty="0" err="1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new_list</a:t>
            </a: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= list_a + </a:t>
            </a:r>
            <a:r>
              <a:rPr lang="en-US" sz="1150" dirty="0" err="1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list_b</a:t>
            </a:r>
            <a:endParaRPr lang="en-US" sz="1150" dirty="0">
              <a:solidFill>
                <a:srgbClr val="272525"/>
              </a:solidFill>
              <a:highlight>
                <a:srgbClr val="F2F2F2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new_list is [1, 2, 3, 4]</a:t>
            </a:r>
            <a:endParaRPr lang="en-US" sz="115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A611210-E48F-5158-C193-538AC19CF232}"/>
              </a:ext>
            </a:extLst>
          </p:cNvPr>
          <p:cNvSpPr/>
          <p:nvPr/>
        </p:nvSpPr>
        <p:spPr>
          <a:xfrm>
            <a:off x="12749060" y="7501841"/>
            <a:ext cx="1849821" cy="684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0508"/>
            <a:ext cx="5427821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Removing Elements from Lists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1892379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Mastering element removal is crucial for dynamic list management. Each method serves a specific purpose, offering control over how and what is removed from your Python lists.</a:t>
            </a:r>
            <a:endParaRPr lang="en-US" sz="1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93977"/>
            <a:ext cx="368498" cy="36849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46478" y="2381488"/>
            <a:ext cx="1842968" cy="2380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remove()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1346478" y="2707838"/>
            <a:ext cx="5876568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Removes the </a:t>
            </a: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first occurrence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of a specified value. It modifies the list in-place and returns </a:t>
            </a: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None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Use when you know the value to delete.</a:t>
            </a:r>
            <a:endParaRPr lang="en-US" sz="1150" dirty="0"/>
          </a:p>
        </p:txBody>
      </p:sp>
      <p:sp>
        <p:nvSpPr>
          <p:cNvPr id="7" name="Shape 4"/>
          <p:cNvSpPr/>
          <p:nvPr/>
        </p:nvSpPr>
        <p:spPr>
          <a:xfrm>
            <a:off x="1346478" y="3345180"/>
            <a:ext cx="5876568" cy="928211"/>
          </a:xfrm>
          <a:prstGeom prst="roundRect">
            <a:avLst>
              <a:gd name="adj" fmla="val 6671"/>
            </a:avLst>
          </a:prstGeom>
          <a:solidFill>
            <a:srgbClr val="F2F2F2"/>
          </a:solidFill>
          <a:ln/>
        </p:spPr>
      </p:sp>
      <p:sp>
        <p:nvSpPr>
          <p:cNvPr id="8" name="Shape 5"/>
          <p:cNvSpPr/>
          <p:nvPr/>
        </p:nvSpPr>
        <p:spPr>
          <a:xfrm>
            <a:off x="1339215" y="3345180"/>
            <a:ext cx="5891093" cy="928211"/>
          </a:xfrm>
          <a:prstGeom prst="roundRect">
            <a:avLst>
              <a:gd name="adj" fmla="val 2383"/>
            </a:avLst>
          </a:prstGeom>
          <a:solidFill>
            <a:srgbClr val="F2F2F2"/>
          </a:solidFill>
          <a:ln/>
        </p:spPr>
      </p:sp>
      <p:sp>
        <p:nvSpPr>
          <p:cNvPr id="9" name="Text 6"/>
          <p:cNvSpPr/>
          <p:nvPr/>
        </p:nvSpPr>
        <p:spPr>
          <a:xfrm>
            <a:off x="1486614" y="3455670"/>
            <a:ext cx="5596295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my_list = [1, 2, 3, 2]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1150" dirty="0" err="1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my_list.remove</a:t>
            </a: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(2)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[1, 3, 2]</a:t>
            </a:r>
            <a:endParaRPr lang="en-US" sz="11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235" y="2293977"/>
            <a:ext cx="368498" cy="36849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959923" y="2381488"/>
            <a:ext cx="1842968" cy="2380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pop()</a:t>
            </a:r>
            <a:endParaRPr lang="en-US" sz="1450" dirty="0"/>
          </a:p>
        </p:txBody>
      </p:sp>
      <p:sp>
        <p:nvSpPr>
          <p:cNvPr id="12" name="Text 8"/>
          <p:cNvSpPr/>
          <p:nvPr/>
        </p:nvSpPr>
        <p:spPr>
          <a:xfrm>
            <a:off x="7959923" y="2707838"/>
            <a:ext cx="5876687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Removes and </a:t>
            </a: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returns the element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at a given index. If no index, it removes and returns the last item. Use when you need the removed element or to remove by index.</a:t>
            </a:r>
            <a:endParaRPr lang="en-US" sz="1150" dirty="0"/>
          </a:p>
        </p:txBody>
      </p:sp>
      <p:sp>
        <p:nvSpPr>
          <p:cNvPr id="13" name="Shape 9"/>
          <p:cNvSpPr/>
          <p:nvPr/>
        </p:nvSpPr>
        <p:spPr>
          <a:xfrm>
            <a:off x="7959923" y="3580924"/>
            <a:ext cx="5876687" cy="928211"/>
          </a:xfrm>
          <a:prstGeom prst="roundRect">
            <a:avLst>
              <a:gd name="adj" fmla="val 6671"/>
            </a:avLst>
          </a:prstGeom>
          <a:solidFill>
            <a:srgbClr val="F2F2F2"/>
          </a:solidFill>
          <a:ln/>
        </p:spPr>
      </p:sp>
      <p:sp>
        <p:nvSpPr>
          <p:cNvPr id="14" name="Shape 10"/>
          <p:cNvSpPr/>
          <p:nvPr/>
        </p:nvSpPr>
        <p:spPr>
          <a:xfrm>
            <a:off x="7952661" y="3345180"/>
            <a:ext cx="5891213" cy="1163955"/>
          </a:xfrm>
          <a:prstGeom prst="roundRect">
            <a:avLst>
              <a:gd name="adj" fmla="val 2383"/>
            </a:avLst>
          </a:prstGeom>
          <a:solidFill>
            <a:srgbClr val="F2F2F2"/>
          </a:solidFill>
          <a:ln/>
        </p:spPr>
      </p:sp>
      <p:sp>
        <p:nvSpPr>
          <p:cNvPr id="15" name="Text 11"/>
          <p:cNvSpPr/>
          <p:nvPr/>
        </p:nvSpPr>
        <p:spPr>
          <a:xfrm>
            <a:off x="8100060" y="3503414"/>
            <a:ext cx="5596414" cy="895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my_list = [1, 2, 3]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1150" dirty="0" err="1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popped_item</a:t>
            </a: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= my_list.pop(1)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my_list is [1, 3], popped_item is 2</a:t>
            </a:r>
            <a:endParaRPr lang="en-US" sz="1150" dirty="0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803934"/>
            <a:ext cx="368498" cy="368498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346478" y="4891445"/>
            <a:ext cx="1842968" cy="2380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del Statement</a:t>
            </a:r>
            <a:endParaRPr lang="en-US" sz="1450" dirty="0"/>
          </a:p>
        </p:txBody>
      </p:sp>
      <p:sp>
        <p:nvSpPr>
          <p:cNvPr id="18" name="Text 13"/>
          <p:cNvSpPr/>
          <p:nvPr/>
        </p:nvSpPr>
        <p:spPr>
          <a:xfrm>
            <a:off x="1346478" y="5217795"/>
            <a:ext cx="5876568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Deletes an item or a </a:t>
            </a: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slice of items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by index. It's a statement, not a method, and doesn't return any value. Can also delete the entire list object. Use for precise index-based deletion.</a:t>
            </a:r>
            <a:endParaRPr lang="en-US" sz="1150" dirty="0"/>
          </a:p>
        </p:txBody>
      </p:sp>
      <p:sp>
        <p:nvSpPr>
          <p:cNvPr id="19" name="Shape 14"/>
          <p:cNvSpPr/>
          <p:nvPr/>
        </p:nvSpPr>
        <p:spPr>
          <a:xfrm>
            <a:off x="1346478" y="6090880"/>
            <a:ext cx="5876568" cy="928211"/>
          </a:xfrm>
          <a:prstGeom prst="roundRect">
            <a:avLst>
              <a:gd name="adj" fmla="val 6671"/>
            </a:avLst>
          </a:prstGeom>
          <a:solidFill>
            <a:srgbClr val="F2F2F2"/>
          </a:solidFill>
          <a:ln/>
        </p:spPr>
      </p:sp>
      <p:sp>
        <p:nvSpPr>
          <p:cNvPr id="20" name="Shape 15"/>
          <p:cNvSpPr/>
          <p:nvPr/>
        </p:nvSpPr>
        <p:spPr>
          <a:xfrm>
            <a:off x="1339215" y="6090880"/>
            <a:ext cx="5891093" cy="928211"/>
          </a:xfrm>
          <a:prstGeom prst="roundRect">
            <a:avLst>
              <a:gd name="adj" fmla="val 2383"/>
            </a:avLst>
          </a:prstGeom>
          <a:solidFill>
            <a:srgbClr val="F2F2F2"/>
          </a:solidFill>
          <a:ln/>
        </p:spPr>
      </p:sp>
      <p:sp>
        <p:nvSpPr>
          <p:cNvPr id="21" name="Text 16"/>
          <p:cNvSpPr/>
          <p:nvPr/>
        </p:nvSpPr>
        <p:spPr>
          <a:xfrm>
            <a:off x="1486614" y="6201370"/>
            <a:ext cx="5596295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my_list = [1, 2, 3, 4]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del my_list[1:3]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[1, 4]</a:t>
            </a:r>
            <a:endParaRPr lang="en-US" sz="1150" dirty="0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7235" y="4803934"/>
            <a:ext cx="368498" cy="368498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7959923" y="4891445"/>
            <a:ext cx="1842968" cy="2380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clear()</a:t>
            </a:r>
            <a:endParaRPr lang="en-US" sz="1450" dirty="0"/>
          </a:p>
        </p:txBody>
      </p:sp>
      <p:sp>
        <p:nvSpPr>
          <p:cNvPr id="24" name="Text 18"/>
          <p:cNvSpPr/>
          <p:nvPr/>
        </p:nvSpPr>
        <p:spPr>
          <a:xfrm>
            <a:off x="7959923" y="5217795"/>
            <a:ext cx="5876687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Removes </a:t>
            </a: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 elements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from the list, making it empty. It modifies the original list in-place and returns </a:t>
            </a: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None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Use when you want to empty the list completely.</a:t>
            </a:r>
            <a:endParaRPr lang="en-US" sz="1150" dirty="0"/>
          </a:p>
        </p:txBody>
      </p:sp>
      <p:sp>
        <p:nvSpPr>
          <p:cNvPr id="25" name="Shape 19"/>
          <p:cNvSpPr/>
          <p:nvPr/>
        </p:nvSpPr>
        <p:spPr>
          <a:xfrm>
            <a:off x="7959923" y="5855137"/>
            <a:ext cx="5876687" cy="928211"/>
          </a:xfrm>
          <a:prstGeom prst="roundRect">
            <a:avLst>
              <a:gd name="adj" fmla="val 6671"/>
            </a:avLst>
          </a:prstGeom>
          <a:solidFill>
            <a:srgbClr val="F2F2F2"/>
          </a:solidFill>
          <a:ln/>
        </p:spPr>
      </p:sp>
      <p:sp>
        <p:nvSpPr>
          <p:cNvPr id="26" name="Shape 20"/>
          <p:cNvSpPr/>
          <p:nvPr/>
        </p:nvSpPr>
        <p:spPr>
          <a:xfrm>
            <a:off x="7952661" y="5855137"/>
            <a:ext cx="5891213" cy="928211"/>
          </a:xfrm>
          <a:prstGeom prst="roundRect">
            <a:avLst>
              <a:gd name="adj" fmla="val 2383"/>
            </a:avLst>
          </a:prstGeom>
          <a:solidFill>
            <a:srgbClr val="F2F2F2"/>
          </a:solidFill>
          <a:ln/>
        </p:spPr>
      </p:sp>
      <p:sp>
        <p:nvSpPr>
          <p:cNvPr id="27" name="Text 21"/>
          <p:cNvSpPr/>
          <p:nvPr/>
        </p:nvSpPr>
        <p:spPr>
          <a:xfrm>
            <a:off x="8100060" y="5965627"/>
            <a:ext cx="5596414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my_list = [1, 2, 3]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1150" dirty="0" err="1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my_list.clear</a:t>
            </a: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()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[]</a:t>
            </a:r>
            <a:endParaRPr lang="en-US" sz="115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1E4BDE3-D643-254B-EE26-381F9A482E74}"/>
              </a:ext>
            </a:extLst>
          </p:cNvPr>
          <p:cNvSpPr/>
          <p:nvPr/>
        </p:nvSpPr>
        <p:spPr>
          <a:xfrm>
            <a:off x="12749060" y="7501841"/>
            <a:ext cx="1849821" cy="684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4312"/>
            <a:ext cx="5374958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Finding and Searching in Lists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1846183"/>
            <a:ext cx="13042821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 provides several intuitive methods and operators for efficiently finding and searching within lists. These tools are fundamental for data analysis and conditional logic in your programs.</a:t>
            </a:r>
            <a:endParaRPr lang="en-US" sz="1150" dirty="0"/>
          </a:p>
        </p:txBody>
      </p:sp>
      <p:sp>
        <p:nvSpPr>
          <p:cNvPr id="4" name="Shape 2"/>
          <p:cNvSpPr/>
          <p:nvPr/>
        </p:nvSpPr>
        <p:spPr>
          <a:xfrm>
            <a:off x="793790" y="2483525"/>
            <a:ext cx="6447711" cy="2217182"/>
          </a:xfrm>
          <a:prstGeom prst="roundRect">
            <a:avLst>
              <a:gd name="adj" fmla="val 3299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78550" y="2483525"/>
            <a:ext cx="60960" cy="2217182"/>
          </a:xfrm>
          <a:prstGeom prst="roundRect">
            <a:avLst>
              <a:gd name="adj" fmla="val 101581"/>
            </a:avLst>
          </a:prstGeom>
          <a:solidFill>
            <a:srgbClr val="4950BC"/>
          </a:solidFill>
          <a:ln/>
        </p:spPr>
      </p:sp>
      <p:sp>
        <p:nvSpPr>
          <p:cNvPr id="6" name="Text 4"/>
          <p:cNvSpPr/>
          <p:nvPr/>
        </p:nvSpPr>
        <p:spPr>
          <a:xfrm>
            <a:off x="1002149" y="2646164"/>
            <a:ext cx="1842968" cy="2380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index()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1002149" y="2972514"/>
            <a:ext cx="607671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Returns the zero-based index of the </a:t>
            </a: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first occurrence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of a specified value. Raises a </a:t>
            </a: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ValueError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if the item is not found.</a:t>
            </a:r>
            <a:endParaRPr lang="en-US" sz="1150" dirty="0"/>
          </a:p>
        </p:txBody>
      </p:sp>
      <p:sp>
        <p:nvSpPr>
          <p:cNvPr id="8" name="Shape 6"/>
          <p:cNvSpPr/>
          <p:nvPr/>
        </p:nvSpPr>
        <p:spPr>
          <a:xfrm>
            <a:off x="1002149" y="3609856"/>
            <a:ext cx="6076712" cy="928211"/>
          </a:xfrm>
          <a:prstGeom prst="roundRect">
            <a:avLst>
              <a:gd name="adj" fmla="val 6671"/>
            </a:avLst>
          </a:prstGeom>
          <a:solidFill>
            <a:srgbClr val="F2F2F2"/>
          </a:solidFill>
          <a:ln/>
        </p:spPr>
      </p:sp>
      <p:sp>
        <p:nvSpPr>
          <p:cNvPr id="9" name="Shape 7"/>
          <p:cNvSpPr/>
          <p:nvPr/>
        </p:nvSpPr>
        <p:spPr>
          <a:xfrm>
            <a:off x="994886" y="3609856"/>
            <a:ext cx="6091238" cy="928211"/>
          </a:xfrm>
          <a:prstGeom prst="roundRect">
            <a:avLst>
              <a:gd name="adj" fmla="val 2383"/>
            </a:avLst>
          </a:prstGeom>
          <a:solidFill>
            <a:srgbClr val="F2F2F2"/>
          </a:solidFill>
          <a:ln/>
        </p:spPr>
      </p:sp>
      <p:sp>
        <p:nvSpPr>
          <p:cNvPr id="10" name="Text 8"/>
          <p:cNvSpPr/>
          <p:nvPr/>
        </p:nvSpPr>
        <p:spPr>
          <a:xfrm>
            <a:off x="1142286" y="3720346"/>
            <a:ext cx="5796439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fruits = ['apple', 'banana', 'cherry', 'apple’]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1150" dirty="0" err="1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index_val</a:t>
            </a: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= fruits.index('banana’)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index_val is 1</a:t>
            </a:r>
            <a:endParaRPr lang="en-US" sz="1150" dirty="0"/>
          </a:p>
        </p:txBody>
      </p:sp>
      <p:sp>
        <p:nvSpPr>
          <p:cNvPr id="11" name="Shape 9"/>
          <p:cNvSpPr/>
          <p:nvPr/>
        </p:nvSpPr>
        <p:spPr>
          <a:xfrm>
            <a:off x="7388900" y="2483525"/>
            <a:ext cx="6447711" cy="2217182"/>
          </a:xfrm>
          <a:prstGeom prst="roundRect">
            <a:avLst>
              <a:gd name="adj" fmla="val 3299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373660" y="2483525"/>
            <a:ext cx="60960" cy="2217182"/>
          </a:xfrm>
          <a:prstGeom prst="roundRect">
            <a:avLst>
              <a:gd name="adj" fmla="val 101581"/>
            </a:avLst>
          </a:prstGeom>
          <a:solidFill>
            <a:srgbClr val="4950BC"/>
          </a:solidFill>
          <a:ln/>
        </p:spPr>
      </p:sp>
      <p:sp>
        <p:nvSpPr>
          <p:cNvPr id="13" name="Text 11"/>
          <p:cNvSpPr/>
          <p:nvPr/>
        </p:nvSpPr>
        <p:spPr>
          <a:xfrm>
            <a:off x="7597259" y="2646164"/>
            <a:ext cx="1842968" cy="2380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count()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7597259" y="2972514"/>
            <a:ext cx="607671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Counts and returns the number of times a specified value appears in the list. Useful for frequency analysis.</a:t>
            </a:r>
            <a:endParaRPr lang="en-US" sz="1150" dirty="0"/>
          </a:p>
        </p:txBody>
      </p:sp>
      <p:sp>
        <p:nvSpPr>
          <p:cNvPr id="15" name="Shape 13"/>
          <p:cNvSpPr/>
          <p:nvPr/>
        </p:nvSpPr>
        <p:spPr>
          <a:xfrm>
            <a:off x="7597259" y="3609856"/>
            <a:ext cx="6076712" cy="928211"/>
          </a:xfrm>
          <a:prstGeom prst="roundRect">
            <a:avLst>
              <a:gd name="adj" fmla="val 6671"/>
            </a:avLst>
          </a:prstGeom>
          <a:solidFill>
            <a:srgbClr val="F2F2F2"/>
          </a:solidFill>
          <a:ln/>
        </p:spPr>
      </p:sp>
      <p:sp>
        <p:nvSpPr>
          <p:cNvPr id="16" name="Shape 14"/>
          <p:cNvSpPr/>
          <p:nvPr/>
        </p:nvSpPr>
        <p:spPr>
          <a:xfrm>
            <a:off x="7589996" y="3609856"/>
            <a:ext cx="6091238" cy="928211"/>
          </a:xfrm>
          <a:prstGeom prst="roundRect">
            <a:avLst>
              <a:gd name="adj" fmla="val 2383"/>
            </a:avLst>
          </a:prstGeom>
          <a:solidFill>
            <a:srgbClr val="F2F2F2"/>
          </a:solidFill>
          <a:ln/>
        </p:spPr>
      </p:sp>
      <p:sp>
        <p:nvSpPr>
          <p:cNvPr id="17" name="Text 15"/>
          <p:cNvSpPr/>
          <p:nvPr/>
        </p:nvSpPr>
        <p:spPr>
          <a:xfrm>
            <a:off x="7737396" y="3720346"/>
            <a:ext cx="5796439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numbers = [1, 2, 2, 3, 2, 4]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1150" dirty="0" err="1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count_val</a:t>
            </a: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= numbers.count(2)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count_val is 3</a:t>
            </a:r>
            <a:endParaRPr lang="en-US" sz="1150" dirty="0"/>
          </a:p>
        </p:txBody>
      </p:sp>
      <p:sp>
        <p:nvSpPr>
          <p:cNvPr id="18" name="Shape 16"/>
          <p:cNvSpPr/>
          <p:nvPr/>
        </p:nvSpPr>
        <p:spPr>
          <a:xfrm>
            <a:off x="793790" y="4848106"/>
            <a:ext cx="6447711" cy="2217182"/>
          </a:xfrm>
          <a:prstGeom prst="roundRect">
            <a:avLst>
              <a:gd name="adj" fmla="val 3299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778550" y="4848106"/>
            <a:ext cx="60960" cy="2217182"/>
          </a:xfrm>
          <a:prstGeom prst="roundRect">
            <a:avLst>
              <a:gd name="adj" fmla="val 101581"/>
            </a:avLst>
          </a:prstGeom>
          <a:solidFill>
            <a:srgbClr val="4950BC"/>
          </a:solidFill>
          <a:ln/>
        </p:spPr>
      </p:sp>
      <p:sp>
        <p:nvSpPr>
          <p:cNvPr id="20" name="Text 18"/>
          <p:cNvSpPr/>
          <p:nvPr/>
        </p:nvSpPr>
        <p:spPr>
          <a:xfrm>
            <a:off x="1002149" y="5010745"/>
            <a:ext cx="1842968" cy="2380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</a:t>
            </a: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operator</a:t>
            </a:r>
            <a:endParaRPr lang="en-US" sz="1450" dirty="0"/>
          </a:p>
        </p:txBody>
      </p:sp>
      <p:sp>
        <p:nvSpPr>
          <p:cNvPr id="21" name="Text 19"/>
          <p:cNvSpPr/>
          <p:nvPr/>
        </p:nvSpPr>
        <p:spPr>
          <a:xfrm>
            <a:off x="1002149" y="5337096"/>
            <a:ext cx="607671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Checks for membership. It returns </a:t>
            </a: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True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if an item exists in the list, and </a:t>
            </a: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False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otherwise. It's concise and readable.</a:t>
            </a:r>
            <a:endParaRPr lang="en-US" sz="1150" dirty="0"/>
          </a:p>
        </p:txBody>
      </p:sp>
      <p:sp>
        <p:nvSpPr>
          <p:cNvPr id="22" name="Shape 20"/>
          <p:cNvSpPr/>
          <p:nvPr/>
        </p:nvSpPr>
        <p:spPr>
          <a:xfrm>
            <a:off x="1002149" y="5974437"/>
            <a:ext cx="6076712" cy="928211"/>
          </a:xfrm>
          <a:prstGeom prst="roundRect">
            <a:avLst>
              <a:gd name="adj" fmla="val 6671"/>
            </a:avLst>
          </a:prstGeom>
          <a:solidFill>
            <a:srgbClr val="F2F2F2"/>
          </a:solidFill>
          <a:ln/>
        </p:spPr>
      </p:sp>
      <p:sp>
        <p:nvSpPr>
          <p:cNvPr id="23" name="Shape 21"/>
          <p:cNvSpPr/>
          <p:nvPr/>
        </p:nvSpPr>
        <p:spPr>
          <a:xfrm>
            <a:off x="994886" y="5974437"/>
            <a:ext cx="6091238" cy="928211"/>
          </a:xfrm>
          <a:prstGeom prst="roundRect">
            <a:avLst>
              <a:gd name="adj" fmla="val 2383"/>
            </a:avLst>
          </a:prstGeom>
          <a:solidFill>
            <a:srgbClr val="F2F2F2"/>
          </a:solidFill>
          <a:ln/>
        </p:spPr>
      </p:sp>
      <p:sp>
        <p:nvSpPr>
          <p:cNvPr id="24" name="Text 22"/>
          <p:cNvSpPr/>
          <p:nvPr/>
        </p:nvSpPr>
        <p:spPr>
          <a:xfrm>
            <a:off x="1142286" y="6084927"/>
            <a:ext cx="5796439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colors = ['red', 'green', 'blue’]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1150" dirty="0" err="1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is_present</a:t>
            </a: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= 'green' in colors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is_present is True</a:t>
            </a:r>
            <a:endParaRPr lang="en-US" sz="1150" dirty="0"/>
          </a:p>
        </p:txBody>
      </p:sp>
      <p:sp>
        <p:nvSpPr>
          <p:cNvPr id="25" name="Shape 23"/>
          <p:cNvSpPr/>
          <p:nvPr/>
        </p:nvSpPr>
        <p:spPr>
          <a:xfrm>
            <a:off x="7388900" y="4848106"/>
            <a:ext cx="6447711" cy="2217182"/>
          </a:xfrm>
          <a:prstGeom prst="roundRect">
            <a:avLst>
              <a:gd name="adj" fmla="val 3299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7373660" y="4848106"/>
            <a:ext cx="60960" cy="2217182"/>
          </a:xfrm>
          <a:prstGeom prst="roundRect">
            <a:avLst>
              <a:gd name="adj" fmla="val 101581"/>
            </a:avLst>
          </a:prstGeom>
          <a:solidFill>
            <a:srgbClr val="4950BC"/>
          </a:solidFill>
          <a:ln/>
        </p:spPr>
      </p:sp>
      <p:sp>
        <p:nvSpPr>
          <p:cNvPr id="27" name="Text 25"/>
          <p:cNvSpPr/>
          <p:nvPr/>
        </p:nvSpPr>
        <p:spPr>
          <a:xfrm>
            <a:off x="7597259" y="5010745"/>
            <a:ext cx="1842968" cy="2380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max()/min()</a:t>
            </a:r>
            <a:endParaRPr lang="en-US" sz="1450" dirty="0"/>
          </a:p>
        </p:txBody>
      </p:sp>
      <p:sp>
        <p:nvSpPr>
          <p:cNvPr id="28" name="Text 26"/>
          <p:cNvSpPr/>
          <p:nvPr/>
        </p:nvSpPr>
        <p:spPr>
          <a:xfrm>
            <a:off x="7597259" y="5337096"/>
            <a:ext cx="607671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Built-in functions to find the </a:t>
            </a: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largest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</a:t>
            </a: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max()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 and </a:t>
            </a: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smallest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</a:t>
            </a: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min()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 elements in a list. Works with any comparable data types.</a:t>
            </a:r>
            <a:endParaRPr lang="en-US" sz="1150" dirty="0"/>
          </a:p>
        </p:txBody>
      </p:sp>
      <p:sp>
        <p:nvSpPr>
          <p:cNvPr id="29" name="Shape 27"/>
          <p:cNvSpPr/>
          <p:nvPr/>
        </p:nvSpPr>
        <p:spPr>
          <a:xfrm>
            <a:off x="7597259" y="5974437"/>
            <a:ext cx="6076712" cy="928211"/>
          </a:xfrm>
          <a:prstGeom prst="roundRect">
            <a:avLst>
              <a:gd name="adj" fmla="val 6671"/>
            </a:avLst>
          </a:prstGeom>
          <a:solidFill>
            <a:srgbClr val="F2F2F2"/>
          </a:solidFill>
          <a:ln/>
        </p:spPr>
      </p:sp>
      <p:sp>
        <p:nvSpPr>
          <p:cNvPr id="30" name="Shape 28"/>
          <p:cNvSpPr/>
          <p:nvPr/>
        </p:nvSpPr>
        <p:spPr>
          <a:xfrm>
            <a:off x="7589996" y="5974437"/>
            <a:ext cx="6091238" cy="928211"/>
          </a:xfrm>
          <a:prstGeom prst="roundRect">
            <a:avLst>
              <a:gd name="adj" fmla="val 2383"/>
            </a:avLst>
          </a:prstGeom>
          <a:solidFill>
            <a:srgbClr val="F2F2F2"/>
          </a:solidFill>
          <a:ln/>
        </p:spPr>
      </p:sp>
      <p:sp>
        <p:nvSpPr>
          <p:cNvPr id="31" name="Text 29"/>
          <p:cNvSpPr/>
          <p:nvPr/>
        </p:nvSpPr>
        <p:spPr>
          <a:xfrm>
            <a:off x="7737396" y="6084927"/>
            <a:ext cx="5796439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scores = [85, 92, 78, 95]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highest = max(scores)   # highest is 95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lowest = min(scores)     # lowest is 78</a:t>
            </a:r>
            <a:endParaRPr lang="en-US" sz="115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597EDCF-DE82-E10F-B3C1-2E19172F6A84}"/>
              </a:ext>
            </a:extLst>
          </p:cNvPr>
          <p:cNvSpPr/>
          <p:nvPr/>
        </p:nvSpPr>
        <p:spPr>
          <a:xfrm>
            <a:off x="12749060" y="7501841"/>
            <a:ext cx="1849821" cy="684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D41D7FA-AFEC-4B94-E735-077CE3D82D42}"/>
              </a:ext>
            </a:extLst>
          </p:cNvPr>
          <p:cNvSpPr/>
          <p:nvPr/>
        </p:nvSpPr>
        <p:spPr>
          <a:xfrm>
            <a:off x="12749060" y="7501841"/>
            <a:ext cx="1849821" cy="684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2" name="Text 0"/>
          <p:cNvSpPr/>
          <p:nvPr/>
        </p:nvSpPr>
        <p:spPr>
          <a:xfrm>
            <a:off x="549593" y="431840"/>
            <a:ext cx="340161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Sorting and Reversing Lists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49593" y="903684"/>
            <a:ext cx="13531215" cy="163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 offers powerful ways to reorder lists, whether you need to sort elements, reverse their order, or apply custom logic for arrangement.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549593" y="1181695"/>
            <a:ext cx="13531215" cy="1212652"/>
          </a:xfrm>
          <a:prstGeom prst="roundRect">
            <a:avLst>
              <a:gd name="adj" fmla="val 3535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64833" y="1196935"/>
            <a:ext cx="408265" cy="1182172"/>
          </a:xfrm>
          <a:prstGeom prst="roundRect">
            <a:avLst>
              <a:gd name="adj" fmla="val 6021"/>
            </a:avLst>
          </a:prstGeom>
          <a:solidFill>
            <a:srgbClr val="DADBF1"/>
          </a:solidFill>
          <a:ln/>
        </p:spPr>
      </p:sp>
      <p:sp>
        <p:nvSpPr>
          <p:cNvPr id="6" name="Text 4"/>
          <p:cNvSpPr/>
          <p:nvPr/>
        </p:nvSpPr>
        <p:spPr>
          <a:xfrm>
            <a:off x="688658" y="1692354"/>
            <a:ext cx="152995" cy="191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1075134" y="1298972"/>
            <a:ext cx="1275874" cy="159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sort()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1075134" y="1519714"/>
            <a:ext cx="12990433" cy="163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Sorts the list *in-place*, modifying the original list and returning </a:t>
            </a:r>
            <a:r>
              <a:rPr lang="en-US" sz="1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None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Use `reverse=True` for descending order.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1075134" y="1797725"/>
            <a:ext cx="12990433" cy="479346"/>
          </a:xfrm>
          <a:prstGeom prst="roundRect">
            <a:avLst>
              <a:gd name="adj" fmla="val 8944"/>
            </a:avLst>
          </a:prstGeom>
          <a:solidFill>
            <a:srgbClr val="F2F2F2"/>
          </a:solidFill>
          <a:ln/>
        </p:spPr>
      </p:sp>
      <p:sp>
        <p:nvSpPr>
          <p:cNvPr id="10" name="Shape 8"/>
          <p:cNvSpPr/>
          <p:nvPr/>
        </p:nvSpPr>
        <p:spPr>
          <a:xfrm>
            <a:off x="1070134" y="1797725"/>
            <a:ext cx="13000434" cy="479346"/>
          </a:xfrm>
          <a:prstGeom prst="roundRect">
            <a:avLst>
              <a:gd name="adj" fmla="val 3194"/>
            </a:avLst>
          </a:prstGeom>
          <a:solidFill>
            <a:srgbClr val="F2F2F2"/>
          </a:solidFill>
          <a:ln/>
        </p:spPr>
      </p:sp>
      <p:sp>
        <p:nvSpPr>
          <p:cNvPr id="11" name="Text 9"/>
          <p:cNvSpPr/>
          <p:nvPr/>
        </p:nvSpPr>
        <p:spPr>
          <a:xfrm>
            <a:off x="1172170" y="1874163"/>
            <a:ext cx="12796361" cy="326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my_list = [3, 1, 2]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200" dirty="0" err="1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my_list.sort</a:t>
            </a:r>
            <a:r>
              <a:rPr lang="en-US" sz="1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()    # [1, 2, 3]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549593" y="2496383"/>
            <a:ext cx="13531215" cy="1212652"/>
          </a:xfrm>
          <a:prstGeom prst="roundRect">
            <a:avLst>
              <a:gd name="adj" fmla="val 3535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564833" y="2511623"/>
            <a:ext cx="408265" cy="1182172"/>
          </a:xfrm>
          <a:prstGeom prst="roundRect">
            <a:avLst>
              <a:gd name="adj" fmla="val 6021"/>
            </a:avLst>
          </a:prstGeom>
          <a:solidFill>
            <a:srgbClr val="DADBF1"/>
          </a:solidFill>
          <a:ln/>
        </p:spPr>
      </p:sp>
      <p:sp>
        <p:nvSpPr>
          <p:cNvPr id="14" name="Text 12"/>
          <p:cNvSpPr/>
          <p:nvPr/>
        </p:nvSpPr>
        <p:spPr>
          <a:xfrm>
            <a:off x="688658" y="3007043"/>
            <a:ext cx="152995" cy="191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1075134" y="2613660"/>
            <a:ext cx="1275874" cy="159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sorted()</a:t>
            </a:r>
            <a:endParaRPr lang="en-US" sz="1200" dirty="0"/>
          </a:p>
        </p:txBody>
      </p:sp>
      <p:sp>
        <p:nvSpPr>
          <p:cNvPr id="16" name="Text 14"/>
          <p:cNvSpPr/>
          <p:nvPr/>
        </p:nvSpPr>
        <p:spPr>
          <a:xfrm>
            <a:off x="1075134" y="2834402"/>
            <a:ext cx="12990433" cy="163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Returns a *new sorted list*, leaving the original list unchanged. It can sort any iterable, not just lists.</a:t>
            </a:r>
            <a:endParaRPr lang="en-US" sz="1200" dirty="0"/>
          </a:p>
        </p:txBody>
      </p:sp>
      <p:sp>
        <p:nvSpPr>
          <p:cNvPr id="17" name="Shape 15"/>
          <p:cNvSpPr/>
          <p:nvPr/>
        </p:nvSpPr>
        <p:spPr>
          <a:xfrm>
            <a:off x="1075134" y="3112413"/>
            <a:ext cx="12990433" cy="479346"/>
          </a:xfrm>
          <a:prstGeom prst="roundRect">
            <a:avLst>
              <a:gd name="adj" fmla="val 8944"/>
            </a:avLst>
          </a:prstGeom>
          <a:solidFill>
            <a:srgbClr val="F2F2F2"/>
          </a:solidFill>
          <a:ln/>
        </p:spPr>
      </p:sp>
      <p:sp>
        <p:nvSpPr>
          <p:cNvPr id="18" name="Shape 16"/>
          <p:cNvSpPr/>
          <p:nvPr/>
        </p:nvSpPr>
        <p:spPr>
          <a:xfrm>
            <a:off x="1070134" y="3112413"/>
            <a:ext cx="13000434" cy="479346"/>
          </a:xfrm>
          <a:prstGeom prst="roundRect">
            <a:avLst>
              <a:gd name="adj" fmla="val 3194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9" name="Text 17"/>
          <p:cNvSpPr/>
          <p:nvPr/>
        </p:nvSpPr>
        <p:spPr>
          <a:xfrm>
            <a:off x="1172170" y="3188851"/>
            <a:ext cx="12796361" cy="326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original = [3, 1, 2]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200" dirty="0" err="1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new_list</a:t>
            </a:r>
            <a:r>
              <a:rPr lang="en-US" sz="1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= sorted(original) # [1, 2, 3]</a:t>
            </a:r>
            <a:endParaRPr lang="en-US" sz="1200" dirty="0"/>
          </a:p>
        </p:txBody>
      </p:sp>
      <p:sp>
        <p:nvSpPr>
          <p:cNvPr id="20" name="Shape 18"/>
          <p:cNvSpPr/>
          <p:nvPr/>
        </p:nvSpPr>
        <p:spPr>
          <a:xfrm>
            <a:off x="549593" y="3811072"/>
            <a:ext cx="13531215" cy="1212652"/>
          </a:xfrm>
          <a:prstGeom prst="roundRect">
            <a:avLst>
              <a:gd name="adj" fmla="val 3535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564833" y="3826312"/>
            <a:ext cx="408265" cy="1182172"/>
          </a:xfrm>
          <a:prstGeom prst="roundRect">
            <a:avLst>
              <a:gd name="adj" fmla="val 6021"/>
            </a:avLst>
          </a:prstGeom>
          <a:solidFill>
            <a:srgbClr val="DADBF1"/>
          </a:solidFill>
          <a:ln/>
        </p:spPr>
      </p:sp>
      <p:sp>
        <p:nvSpPr>
          <p:cNvPr id="22" name="Text 20"/>
          <p:cNvSpPr/>
          <p:nvPr/>
        </p:nvSpPr>
        <p:spPr>
          <a:xfrm>
            <a:off x="688658" y="4321731"/>
            <a:ext cx="152995" cy="191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200" dirty="0"/>
          </a:p>
        </p:txBody>
      </p:sp>
      <p:sp>
        <p:nvSpPr>
          <p:cNvPr id="23" name="Text 21"/>
          <p:cNvSpPr/>
          <p:nvPr/>
        </p:nvSpPr>
        <p:spPr>
          <a:xfrm>
            <a:off x="1075134" y="3928348"/>
            <a:ext cx="1275874" cy="159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reverse()</a:t>
            </a:r>
            <a:endParaRPr lang="en-US" sz="1200" dirty="0"/>
          </a:p>
        </p:txBody>
      </p:sp>
      <p:sp>
        <p:nvSpPr>
          <p:cNvPr id="24" name="Text 22"/>
          <p:cNvSpPr/>
          <p:nvPr/>
        </p:nvSpPr>
        <p:spPr>
          <a:xfrm>
            <a:off x="1075134" y="4149090"/>
            <a:ext cx="12990433" cy="163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Reverses the elements of the list *in-place*, modifying the original list and returning </a:t>
            </a:r>
            <a:r>
              <a:rPr lang="en-US" sz="1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None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200" dirty="0"/>
          </a:p>
        </p:txBody>
      </p:sp>
      <p:sp>
        <p:nvSpPr>
          <p:cNvPr id="25" name="Shape 23"/>
          <p:cNvSpPr/>
          <p:nvPr/>
        </p:nvSpPr>
        <p:spPr>
          <a:xfrm>
            <a:off x="1075134" y="4427101"/>
            <a:ext cx="12990433" cy="479346"/>
          </a:xfrm>
          <a:prstGeom prst="roundRect">
            <a:avLst>
              <a:gd name="adj" fmla="val 8944"/>
            </a:avLst>
          </a:prstGeom>
          <a:solidFill>
            <a:srgbClr val="F2F2F2"/>
          </a:solidFill>
          <a:ln/>
        </p:spPr>
      </p:sp>
      <p:sp>
        <p:nvSpPr>
          <p:cNvPr id="26" name="Shape 24"/>
          <p:cNvSpPr/>
          <p:nvPr/>
        </p:nvSpPr>
        <p:spPr>
          <a:xfrm>
            <a:off x="1070134" y="4427101"/>
            <a:ext cx="13000434" cy="479346"/>
          </a:xfrm>
          <a:prstGeom prst="roundRect">
            <a:avLst>
              <a:gd name="adj" fmla="val 3194"/>
            </a:avLst>
          </a:prstGeom>
          <a:solidFill>
            <a:srgbClr val="F2F2F2"/>
          </a:solidFill>
          <a:ln/>
        </p:spPr>
      </p:sp>
      <p:sp>
        <p:nvSpPr>
          <p:cNvPr id="27" name="Text 25"/>
          <p:cNvSpPr/>
          <p:nvPr/>
        </p:nvSpPr>
        <p:spPr>
          <a:xfrm>
            <a:off x="1172170" y="4503539"/>
            <a:ext cx="12796361" cy="326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my_list = [1, 2, 3]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200" dirty="0" err="1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my_list.reverse</a:t>
            </a:r>
            <a:r>
              <a:rPr lang="en-US" sz="1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()  # [3, 2, 1]</a:t>
            </a:r>
            <a:endParaRPr lang="en-US" sz="1200" dirty="0"/>
          </a:p>
        </p:txBody>
      </p:sp>
      <p:sp>
        <p:nvSpPr>
          <p:cNvPr id="28" name="Shape 26"/>
          <p:cNvSpPr/>
          <p:nvPr/>
        </p:nvSpPr>
        <p:spPr>
          <a:xfrm>
            <a:off x="549593" y="5125760"/>
            <a:ext cx="13531215" cy="1375886"/>
          </a:xfrm>
          <a:prstGeom prst="roundRect">
            <a:avLst>
              <a:gd name="adj" fmla="val 3116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564833" y="5141000"/>
            <a:ext cx="408265" cy="1345406"/>
          </a:xfrm>
          <a:prstGeom prst="roundRect">
            <a:avLst>
              <a:gd name="adj" fmla="val 6021"/>
            </a:avLst>
          </a:prstGeom>
          <a:solidFill>
            <a:srgbClr val="DADBF1"/>
          </a:solidFill>
          <a:ln/>
        </p:spPr>
      </p:sp>
      <p:sp>
        <p:nvSpPr>
          <p:cNvPr id="30" name="Text 28"/>
          <p:cNvSpPr/>
          <p:nvPr/>
        </p:nvSpPr>
        <p:spPr>
          <a:xfrm>
            <a:off x="688658" y="5717977"/>
            <a:ext cx="152995" cy="191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1200" dirty="0"/>
          </a:p>
        </p:txBody>
      </p:sp>
      <p:sp>
        <p:nvSpPr>
          <p:cNvPr id="31" name="Text 29"/>
          <p:cNvSpPr/>
          <p:nvPr/>
        </p:nvSpPr>
        <p:spPr>
          <a:xfrm>
            <a:off x="1075134" y="5243036"/>
            <a:ext cx="1275874" cy="159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reversed()</a:t>
            </a:r>
            <a:endParaRPr lang="en-US" sz="1200" dirty="0"/>
          </a:p>
        </p:txBody>
      </p:sp>
      <p:sp>
        <p:nvSpPr>
          <p:cNvPr id="32" name="Text 30"/>
          <p:cNvSpPr/>
          <p:nvPr/>
        </p:nvSpPr>
        <p:spPr>
          <a:xfrm>
            <a:off x="1075134" y="5463778"/>
            <a:ext cx="12990433" cy="163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Returns a *reverse iterator* over the list, not a new list. The original list remains unchanged. Convert to list if needed.</a:t>
            </a:r>
            <a:endParaRPr lang="en-US" sz="1200" dirty="0"/>
          </a:p>
        </p:txBody>
      </p:sp>
      <p:sp>
        <p:nvSpPr>
          <p:cNvPr id="33" name="Shape 31"/>
          <p:cNvSpPr/>
          <p:nvPr/>
        </p:nvSpPr>
        <p:spPr>
          <a:xfrm>
            <a:off x="1075134" y="5741789"/>
            <a:ext cx="12990433" cy="642580"/>
          </a:xfrm>
          <a:prstGeom prst="roundRect">
            <a:avLst>
              <a:gd name="adj" fmla="val 6672"/>
            </a:avLst>
          </a:prstGeom>
          <a:solidFill>
            <a:srgbClr val="F2F2F2"/>
          </a:solidFill>
          <a:ln/>
        </p:spPr>
      </p:sp>
      <p:sp>
        <p:nvSpPr>
          <p:cNvPr id="34" name="Shape 32"/>
          <p:cNvSpPr/>
          <p:nvPr/>
        </p:nvSpPr>
        <p:spPr>
          <a:xfrm>
            <a:off x="1070134" y="5741789"/>
            <a:ext cx="13000434" cy="642580"/>
          </a:xfrm>
          <a:prstGeom prst="roundRect">
            <a:avLst>
              <a:gd name="adj" fmla="val 2383"/>
            </a:avLst>
          </a:prstGeom>
          <a:solidFill>
            <a:srgbClr val="F2F2F2"/>
          </a:solidFill>
          <a:ln/>
        </p:spPr>
      </p:sp>
      <p:sp>
        <p:nvSpPr>
          <p:cNvPr id="35" name="Text 33"/>
          <p:cNvSpPr/>
          <p:nvPr/>
        </p:nvSpPr>
        <p:spPr>
          <a:xfrm>
            <a:off x="1172170" y="5818227"/>
            <a:ext cx="12796361" cy="489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original = [1, 2, 3]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200" dirty="0" err="1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reversed_iter</a:t>
            </a:r>
            <a:r>
              <a:rPr lang="en-US" sz="1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= reversed(original)    # iteratornew_list = list(reversed_iter) # [3, 2, 1]</a:t>
            </a:r>
            <a:endParaRPr lang="en-US" sz="1200" dirty="0"/>
          </a:p>
        </p:txBody>
      </p:sp>
      <p:sp>
        <p:nvSpPr>
          <p:cNvPr id="36" name="Shape 34"/>
          <p:cNvSpPr/>
          <p:nvPr/>
        </p:nvSpPr>
        <p:spPr>
          <a:xfrm>
            <a:off x="549593" y="6603683"/>
            <a:ext cx="13531215" cy="1212652"/>
          </a:xfrm>
          <a:prstGeom prst="roundRect">
            <a:avLst>
              <a:gd name="adj" fmla="val 3535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37" name="Shape 35"/>
          <p:cNvSpPr/>
          <p:nvPr/>
        </p:nvSpPr>
        <p:spPr>
          <a:xfrm>
            <a:off x="564833" y="6618923"/>
            <a:ext cx="408265" cy="1182172"/>
          </a:xfrm>
          <a:prstGeom prst="roundRect">
            <a:avLst>
              <a:gd name="adj" fmla="val 6021"/>
            </a:avLst>
          </a:prstGeom>
          <a:solidFill>
            <a:srgbClr val="DADBF1"/>
          </a:solidFill>
          <a:ln/>
        </p:spPr>
      </p:sp>
      <p:sp>
        <p:nvSpPr>
          <p:cNvPr id="38" name="Text 36"/>
          <p:cNvSpPr/>
          <p:nvPr/>
        </p:nvSpPr>
        <p:spPr>
          <a:xfrm>
            <a:off x="688658" y="7114342"/>
            <a:ext cx="152995" cy="191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endParaRPr lang="en-US" sz="1200" dirty="0"/>
          </a:p>
        </p:txBody>
      </p:sp>
      <p:sp>
        <p:nvSpPr>
          <p:cNvPr id="39" name="Text 37"/>
          <p:cNvSpPr/>
          <p:nvPr/>
        </p:nvSpPr>
        <p:spPr>
          <a:xfrm>
            <a:off x="1075134" y="6720959"/>
            <a:ext cx="1275874" cy="159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key</a:t>
            </a:r>
            <a:r>
              <a:rPr lang="en-US" sz="1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Parameter</a:t>
            </a:r>
            <a:endParaRPr lang="en-US" sz="1200" dirty="0"/>
          </a:p>
        </p:txBody>
      </p:sp>
      <p:sp>
        <p:nvSpPr>
          <p:cNvPr id="40" name="Text 38"/>
          <p:cNvSpPr/>
          <p:nvPr/>
        </p:nvSpPr>
        <p:spPr>
          <a:xfrm>
            <a:off x="1075134" y="6941701"/>
            <a:ext cx="12990433" cy="163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Used with `sort()` or `sorted()` to provide a function that extracts a comparison key from each element for custom sorting.</a:t>
            </a:r>
            <a:endParaRPr lang="en-US" sz="1200" dirty="0"/>
          </a:p>
        </p:txBody>
      </p:sp>
      <p:sp>
        <p:nvSpPr>
          <p:cNvPr id="41" name="Shape 39"/>
          <p:cNvSpPr/>
          <p:nvPr/>
        </p:nvSpPr>
        <p:spPr>
          <a:xfrm>
            <a:off x="1075134" y="7219712"/>
            <a:ext cx="12990433" cy="479346"/>
          </a:xfrm>
          <a:prstGeom prst="roundRect">
            <a:avLst>
              <a:gd name="adj" fmla="val 8944"/>
            </a:avLst>
          </a:prstGeom>
          <a:solidFill>
            <a:srgbClr val="F2F2F2"/>
          </a:solidFill>
          <a:ln/>
        </p:spPr>
      </p:sp>
      <p:sp>
        <p:nvSpPr>
          <p:cNvPr id="42" name="Shape 40"/>
          <p:cNvSpPr/>
          <p:nvPr/>
        </p:nvSpPr>
        <p:spPr>
          <a:xfrm>
            <a:off x="1070134" y="7219712"/>
            <a:ext cx="13000434" cy="479346"/>
          </a:xfrm>
          <a:prstGeom prst="roundRect">
            <a:avLst>
              <a:gd name="adj" fmla="val 3194"/>
            </a:avLst>
          </a:prstGeom>
          <a:solidFill>
            <a:srgbClr val="F2F2F2"/>
          </a:solidFill>
          <a:ln/>
        </p:spPr>
      </p:sp>
      <p:sp>
        <p:nvSpPr>
          <p:cNvPr id="43" name="Text 41"/>
          <p:cNvSpPr/>
          <p:nvPr/>
        </p:nvSpPr>
        <p:spPr>
          <a:xfrm>
            <a:off x="1172170" y="7296150"/>
            <a:ext cx="12796361" cy="326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words = ["apple", "cat", "banana"]</a:t>
            </a:r>
          </a:p>
          <a:p>
            <a:pPr marL="0" indent="0" algn="l">
              <a:lnSpc>
                <a:spcPts val="1250"/>
              </a:lnSpc>
              <a:buNone/>
            </a:pPr>
            <a:r>
              <a:rPr lang="en-US" sz="1200" dirty="0" err="1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sorted_by_len</a:t>
            </a:r>
            <a:r>
              <a:rPr lang="en-US" sz="1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= sorted(words, key=len)  # ["cat", "apple", "banana"]</a:t>
            </a:r>
            <a:endParaRPr lang="en-US" sz="12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0689" y="703659"/>
            <a:ext cx="4080986" cy="435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List Copying and Slicing</a:t>
            </a:r>
            <a:endParaRPr lang="en-US" sz="1200" dirty="0"/>
          </a:p>
        </p:txBody>
      </p:sp>
      <p:sp>
        <p:nvSpPr>
          <p:cNvPr id="3" name="Text 1"/>
          <p:cNvSpPr/>
          <p:nvPr/>
        </p:nvSpPr>
        <p:spPr>
          <a:xfrm>
            <a:off x="750689" y="1348502"/>
            <a:ext cx="13129022" cy="446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how to copy and slice lists is crucial for preventing unintended side effects when modifying data. Python offers methods for both shallow and deep copying, each with distinct behaviors.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750689" y="2160389"/>
            <a:ext cx="6494740" cy="2731532"/>
          </a:xfrm>
          <a:prstGeom prst="roundRect">
            <a:avLst>
              <a:gd name="adj" fmla="val 2678"/>
            </a:avLst>
          </a:pr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750689" y="2145149"/>
            <a:ext cx="6494740" cy="60960"/>
          </a:xfrm>
          <a:prstGeom prst="roundRect">
            <a:avLst>
              <a:gd name="adj" fmla="val 96066"/>
            </a:avLst>
          </a:prstGeom>
          <a:solidFill>
            <a:srgbClr val="4950BC"/>
          </a:solidFill>
          <a:ln/>
        </p:spPr>
      </p:sp>
      <p:sp>
        <p:nvSpPr>
          <p:cNvPr id="6" name="Shape 4"/>
          <p:cNvSpPr/>
          <p:nvPr/>
        </p:nvSpPr>
        <p:spPr>
          <a:xfrm>
            <a:off x="3788866" y="1951315"/>
            <a:ext cx="418267" cy="418267"/>
          </a:xfrm>
          <a:prstGeom prst="roundRect">
            <a:avLst>
              <a:gd name="adj" fmla="val 218616"/>
            </a:avLst>
          </a:prstGeom>
          <a:solidFill>
            <a:srgbClr val="4950BC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358" y="2055852"/>
            <a:ext cx="167283" cy="209074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05351" y="2508885"/>
            <a:ext cx="2258258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Shallow Copy: </a:t>
            </a:r>
            <a:r>
              <a:rPr lang="en-US" sz="1200" b="1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[:]</a:t>
            </a:r>
            <a:r>
              <a:rPr lang="en-US" sz="1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or </a:t>
            </a:r>
            <a:r>
              <a:rPr lang="en-US" sz="1200" b="1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.copy()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905351" y="2810351"/>
            <a:ext cx="6185416" cy="446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Creates a new list, but references the </a:t>
            </a:r>
            <a:r>
              <a:rPr lang="en-US" sz="1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same objects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as the original for its elements. Changes to mutable elements (like nested lists) in the copy will affect the original.</a:t>
            </a:r>
            <a:endParaRPr lang="en-US" sz="1200" dirty="0"/>
          </a:p>
        </p:txBody>
      </p:sp>
      <p:sp>
        <p:nvSpPr>
          <p:cNvPr id="10" name="Shape 7"/>
          <p:cNvSpPr/>
          <p:nvPr/>
        </p:nvSpPr>
        <p:spPr>
          <a:xfrm>
            <a:off x="905351" y="3413165"/>
            <a:ext cx="6185416" cy="1101090"/>
          </a:xfrm>
          <a:prstGeom prst="roundRect">
            <a:avLst>
              <a:gd name="adj" fmla="val 5319"/>
            </a:avLst>
          </a:prstGeom>
          <a:solidFill>
            <a:srgbClr val="F2F2F2"/>
          </a:solidFill>
          <a:ln/>
        </p:spPr>
      </p:sp>
      <p:sp>
        <p:nvSpPr>
          <p:cNvPr id="11" name="Shape 8"/>
          <p:cNvSpPr/>
          <p:nvPr/>
        </p:nvSpPr>
        <p:spPr>
          <a:xfrm>
            <a:off x="898446" y="3413165"/>
            <a:ext cx="6199227" cy="1101090"/>
          </a:xfrm>
          <a:prstGeom prst="roundRect">
            <a:avLst>
              <a:gd name="adj" fmla="val 1899"/>
            </a:avLst>
          </a:prstGeom>
          <a:solidFill>
            <a:srgbClr val="F2F2F2"/>
          </a:solidFill>
          <a:ln/>
        </p:spPr>
      </p:sp>
      <p:sp>
        <p:nvSpPr>
          <p:cNvPr id="12" name="Text 9"/>
          <p:cNvSpPr/>
          <p:nvPr/>
        </p:nvSpPr>
        <p:spPr>
          <a:xfrm>
            <a:off x="1037868" y="3517702"/>
            <a:ext cx="5920383" cy="892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original = [1, [2, 3], 4]</a:t>
            </a:r>
          </a:p>
          <a:p>
            <a:pPr marL="0" indent="0" algn="l">
              <a:lnSpc>
                <a:spcPts val="1750"/>
              </a:lnSpc>
              <a:buNone/>
            </a:pPr>
            <a:r>
              <a:rPr lang="en-US" sz="1200" dirty="0" err="1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shallow_copy</a:t>
            </a:r>
            <a:r>
              <a:rPr lang="en-US" sz="1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= original[:] or </a:t>
            </a:r>
            <a:r>
              <a:rPr lang="en-US" sz="1200" dirty="0" err="1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original.copy</a:t>
            </a:r>
            <a:r>
              <a:rPr lang="en-US" sz="1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()</a:t>
            </a:r>
          </a:p>
          <a:p>
            <a:pPr marL="0" indent="0" algn="l">
              <a:lnSpc>
                <a:spcPts val="1750"/>
              </a:lnSpc>
              <a:buNone/>
            </a:pPr>
            <a:r>
              <a:rPr lang="en-US" sz="1200" dirty="0" err="1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shallow_copy</a:t>
            </a:r>
            <a:r>
              <a:rPr lang="en-US" sz="1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[1][0] = 99</a:t>
            </a:r>
          </a:p>
          <a:p>
            <a:pPr marL="0" indent="0" algn="l">
              <a:lnSpc>
                <a:spcPts val="1750"/>
              </a:lnSpc>
              <a:buNone/>
            </a:pPr>
            <a:r>
              <a:rPr lang="en-US" sz="1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\# original becomes [1, [99, 3], 4]</a:t>
            </a:r>
            <a:endParaRPr lang="en-US" sz="1200" dirty="0"/>
          </a:p>
        </p:txBody>
      </p:sp>
      <p:sp>
        <p:nvSpPr>
          <p:cNvPr id="13" name="Shape 10"/>
          <p:cNvSpPr/>
          <p:nvPr/>
        </p:nvSpPr>
        <p:spPr>
          <a:xfrm>
            <a:off x="7384852" y="2160389"/>
            <a:ext cx="6494859" cy="2731532"/>
          </a:xfrm>
          <a:prstGeom prst="roundRect">
            <a:avLst>
              <a:gd name="adj" fmla="val 2678"/>
            </a:avLst>
          </a:prstGeom>
          <a:solidFill>
            <a:srgbClr val="FFFFFF"/>
          </a:solidFill>
          <a:ln/>
        </p:spPr>
      </p:sp>
      <p:sp>
        <p:nvSpPr>
          <p:cNvPr id="14" name="Shape 11"/>
          <p:cNvSpPr/>
          <p:nvPr/>
        </p:nvSpPr>
        <p:spPr>
          <a:xfrm>
            <a:off x="7384852" y="2145149"/>
            <a:ext cx="6494859" cy="60960"/>
          </a:xfrm>
          <a:prstGeom prst="roundRect">
            <a:avLst>
              <a:gd name="adj" fmla="val 96066"/>
            </a:avLst>
          </a:prstGeom>
          <a:solidFill>
            <a:srgbClr val="4950BC"/>
          </a:solidFill>
          <a:ln/>
        </p:spPr>
      </p:sp>
      <p:sp>
        <p:nvSpPr>
          <p:cNvPr id="15" name="Shape 12"/>
          <p:cNvSpPr/>
          <p:nvPr/>
        </p:nvSpPr>
        <p:spPr>
          <a:xfrm>
            <a:off x="10423148" y="1951315"/>
            <a:ext cx="418267" cy="418267"/>
          </a:xfrm>
          <a:prstGeom prst="roundRect">
            <a:avLst>
              <a:gd name="adj" fmla="val 218616"/>
            </a:avLst>
          </a:prstGeom>
          <a:solidFill>
            <a:srgbClr val="4950BC"/>
          </a:solidFill>
          <a:ln/>
        </p:spPr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8640" y="2055852"/>
            <a:ext cx="167283" cy="209074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7539514" y="2508885"/>
            <a:ext cx="2438638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Deep Copy: </a:t>
            </a:r>
            <a:r>
              <a:rPr lang="en-US" sz="1200" b="1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copy.deepcopy()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7539514" y="2810351"/>
            <a:ext cx="6185535" cy="446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Creates a completely </a:t>
            </a:r>
            <a:r>
              <a:rPr lang="en-US" sz="1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independent new list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recursively copies all objects found within the original. Modifications to the deep copy will not affect the original list or its nested elements.</a:t>
            </a:r>
            <a:endParaRPr lang="en-US" sz="1200" dirty="0"/>
          </a:p>
        </p:txBody>
      </p:sp>
      <p:sp>
        <p:nvSpPr>
          <p:cNvPr id="19" name="Shape 15"/>
          <p:cNvSpPr/>
          <p:nvPr/>
        </p:nvSpPr>
        <p:spPr>
          <a:xfrm>
            <a:off x="7539514" y="3413165"/>
            <a:ext cx="6185535" cy="1324094"/>
          </a:xfrm>
          <a:prstGeom prst="roundRect">
            <a:avLst>
              <a:gd name="adj" fmla="val 4423"/>
            </a:avLst>
          </a:prstGeom>
          <a:solidFill>
            <a:srgbClr val="F2F2F2"/>
          </a:solidFill>
          <a:ln/>
        </p:spPr>
      </p:sp>
      <p:sp>
        <p:nvSpPr>
          <p:cNvPr id="20" name="Shape 16"/>
          <p:cNvSpPr/>
          <p:nvPr/>
        </p:nvSpPr>
        <p:spPr>
          <a:xfrm>
            <a:off x="7532608" y="3413165"/>
            <a:ext cx="6199346" cy="1324094"/>
          </a:xfrm>
          <a:prstGeom prst="roundRect">
            <a:avLst>
              <a:gd name="adj" fmla="val 1580"/>
            </a:avLst>
          </a:prstGeom>
          <a:solidFill>
            <a:srgbClr val="F2F2F2"/>
          </a:solidFill>
          <a:ln/>
        </p:spPr>
      </p:sp>
      <p:sp>
        <p:nvSpPr>
          <p:cNvPr id="21" name="Text 17"/>
          <p:cNvSpPr/>
          <p:nvPr/>
        </p:nvSpPr>
        <p:spPr>
          <a:xfrm>
            <a:off x="7672030" y="3517702"/>
            <a:ext cx="5920502" cy="1115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copy</a:t>
            </a:r>
          </a:p>
          <a:p>
            <a:pPr marL="0" indent="0" algn="l">
              <a:lnSpc>
                <a:spcPts val="1750"/>
              </a:lnSpc>
              <a:buNone/>
            </a:pPr>
            <a:r>
              <a:rPr lang="en-US" sz="1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original = [1, [2, 3], 4]</a:t>
            </a:r>
          </a:p>
          <a:p>
            <a:pPr marL="0" indent="0" algn="l">
              <a:lnSpc>
                <a:spcPts val="1750"/>
              </a:lnSpc>
              <a:buNone/>
            </a:pPr>
            <a:r>
              <a:rPr lang="en-US" sz="1200" dirty="0" err="1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deep_copy</a:t>
            </a:r>
            <a:r>
              <a:rPr lang="en-US" sz="1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200" dirty="0" err="1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copy.deepcopy</a:t>
            </a:r>
            <a:r>
              <a:rPr lang="en-US" sz="1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(original)</a:t>
            </a:r>
          </a:p>
          <a:p>
            <a:pPr marL="0" indent="0" algn="l">
              <a:lnSpc>
                <a:spcPts val="1750"/>
              </a:lnSpc>
              <a:buNone/>
            </a:pPr>
            <a:r>
              <a:rPr lang="en-US" sz="1200" dirty="0" err="1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deep_copy</a:t>
            </a:r>
            <a:r>
              <a:rPr lang="en-US" sz="1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[1][0] = 999</a:t>
            </a:r>
          </a:p>
          <a:p>
            <a:pPr marL="0" indent="0" algn="l">
              <a:lnSpc>
                <a:spcPts val="1750"/>
              </a:lnSpc>
              <a:buNone/>
            </a:pPr>
            <a:r>
              <a:rPr lang="en-US" sz="1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original remains [1, [2, 3], 4]</a:t>
            </a:r>
            <a:endParaRPr lang="en-US" sz="1200" dirty="0"/>
          </a:p>
        </p:txBody>
      </p:sp>
      <p:sp>
        <p:nvSpPr>
          <p:cNvPr id="22" name="Shape 18"/>
          <p:cNvSpPr/>
          <p:nvPr/>
        </p:nvSpPr>
        <p:spPr>
          <a:xfrm>
            <a:off x="750689" y="5240417"/>
            <a:ext cx="6494740" cy="2285524"/>
          </a:xfrm>
          <a:prstGeom prst="roundRect">
            <a:avLst>
              <a:gd name="adj" fmla="val 3201"/>
            </a:avLst>
          </a:prstGeom>
          <a:solidFill>
            <a:srgbClr val="FFFFFF"/>
          </a:solidFill>
          <a:ln/>
        </p:spPr>
      </p:sp>
      <p:sp>
        <p:nvSpPr>
          <p:cNvPr id="23" name="Shape 19"/>
          <p:cNvSpPr/>
          <p:nvPr/>
        </p:nvSpPr>
        <p:spPr>
          <a:xfrm>
            <a:off x="750689" y="5225177"/>
            <a:ext cx="6494740" cy="60960"/>
          </a:xfrm>
          <a:prstGeom prst="roundRect">
            <a:avLst>
              <a:gd name="adj" fmla="val 96066"/>
            </a:avLst>
          </a:prstGeom>
          <a:solidFill>
            <a:srgbClr val="4950BC"/>
          </a:solidFill>
          <a:ln/>
        </p:spPr>
      </p:sp>
      <p:sp>
        <p:nvSpPr>
          <p:cNvPr id="24" name="Shape 20"/>
          <p:cNvSpPr/>
          <p:nvPr/>
        </p:nvSpPr>
        <p:spPr>
          <a:xfrm>
            <a:off x="3788866" y="5031343"/>
            <a:ext cx="418267" cy="418267"/>
          </a:xfrm>
          <a:prstGeom prst="roundRect">
            <a:avLst>
              <a:gd name="adj" fmla="val 218616"/>
            </a:avLst>
          </a:prstGeom>
          <a:solidFill>
            <a:srgbClr val="4950BC"/>
          </a:solidFill>
          <a:ln/>
        </p:spPr>
      </p:sp>
      <p:pic>
        <p:nvPicPr>
          <p:cNvPr id="2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4358" y="5135880"/>
            <a:ext cx="167283" cy="209074"/>
          </a:xfrm>
          <a:prstGeom prst="rect">
            <a:avLst/>
          </a:prstGeom>
        </p:spPr>
      </p:pic>
      <p:sp>
        <p:nvSpPr>
          <p:cNvPr id="26" name="Text 21"/>
          <p:cNvSpPr/>
          <p:nvPr/>
        </p:nvSpPr>
        <p:spPr>
          <a:xfrm>
            <a:off x="905351" y="5588913"/>
            <a:ext cx="1742837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List Slicing</a:t>
            </a:r>
            <a:endParaRPr lang="en-US" sz="1200" dirty="0"/>
          </a:p>
        </p:txBody>
      </p:sp>
      <p:sp>
        <p:nvSpPr>
          <p:cNvPr id="27" name="Text 22"/>
          <p:cNvSpPr/>
          <p:nvPr/>
        </p:nvSpPr>
        <p:spPr>
          <a:xfrm>
            <a:off x="905351" y="5890379"/>
            <a:ext cx="6185416" cy="446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Extracts a portion of a list to create a </a:t>
            </a:r>
            <a:r>
              <a:rPr lang="en-US" sz="1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new list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It supports start, stop, and step arguments. If no step is provided, it creates a shallow copy of the sliced portion.</a:t>
            </a:r>
            <a:endParaRPr lang="en-US" sz="1200" dirty="0"/>
          </a:p>
        </p:txBody>
      </p:sp>
      <p:sp>
        <p:nvSpPr>
          <p:cNvPr id="28" name="Shape 23"/>
          <p:cNvSpPr/>
          <p:nvPr/>
        </p:nvSpPr>
        <p:spPr>
          <a:xfrm>
            <a:off x="905351" y="6493193"/>
            <a:ext cx="6185416" cy="878086"/>
          </a:xfrm>
          <a:prstGeom prst="roundRect">
            <a:avLst>
              <a:gd name="adj" fmla="val 6669"/>
            </a:avLst>
          </a:prstGeom>
          <a:solidFill>
            <a:srgbClr val="F2F2F2"/>
          </a:solidFill>
          <a:ln/>
        </p:spPr>
      </p:sp>
      <p:sp>
        <p:nvSpPr>
          <p:cNvPr id="29" name="Shape 24"/>
          <p:cNvSpPr/>
          <p:nvPr/>
        </p:nvSpPr>
        <p:spPr>
          <a:xfrm>
            <a:off x="898446" y="6493193"/>
            <a:ext cx="6199227" cy="878086"/>
          </a:xfrm>
          <a:prstGeom prst="roundRect">
            <a:avLst>
              <a:gd name="adj" fmla="val 2382"/>
            </a:avLst>
          </a:prstGeom>
          <a:solidFill>
            <a:srgbClr val="F2F2F2"/>
          </a:solidFill>
          <a:ln/>
        </p:spPr>
      </p:sp>
      <p:sp>
        <p:nvSpPr>
          <p:cNvPr id="30" name="Text 25"/>
          <p:cNvSpPr/>
          <p:nvPr/>
        </p:nvSpPr>
        <p:spPr>
          <a:xfrm>
            <a:off x="1037868" y="6597729"/>
            <a:ext cx="5920383" cy="6690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my_list = ['a', 'b', 'c', 'd', 'e’]</a:t>
            </a:r>
          </a:p>
          <a:p>
            <a:pPr marL="0" indent="0" algn="l">
              <a:lnSpc>
                <a:spcPts val="1750"/>
              </a:lnSpc>
              <a:buNone/>
            </a:pPr>
            <a:r>
              <a:rPr lang="en-US" sz="1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slice1 = my_list[1:4]  # ['b', 'c', 'd’]</a:t>
            </a:r>
          </a:p>
          <a:p>
            <a:pPr marL="0" indent="0" algn="l">
              <a:lnSpc>
                <a:spcPts val="1750"/>
              </a:lnSpc>
              <a:buNone/>
            </a:pPr>
            <a:r>
              <a:rPr lang="en-US" sz="1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slice2 = my_list[::2]  # ['a', 'c', 'e']</a:t>
            </a:r>
            <a:endParaRPr lang="en-US" sz="1200" dirty="0"/>
          </a:p>
        </p:txBody>
      </p:sp>
      <p:sp>
        <p:nvSpPr>
          <p:cNvPr id="31" name="Shape 26"/>
          <p:cNvSpPr/>
          <p:nvPr/>
        </p:nvSpPr>
        <p:spPr>
          <a:xfrm>
            <a:off x="7384852" y="5240417"/>
            <a:ext cx="6494859" cy="2285524"/>
          </a:xfrm>
          <a:prstGeom prst="roundRect">
            <a:avLst>
              <a:gd name="adj" fmla="val 3201"/>
            </a:avLst>
          </a:prstGeom>
          <a:solidFill>
            <a:srgbClr val="FFFFFF"/>
          </a:solidFill>
          <a:ln/>
        </p:spPr>
      </p:sp>
      <p:sp>
        <p:nvSpPr>
          <p:cNvPr id="32" name="Shape 27"/>
          <p:cNvSpPr/>
          <p:nvPr/>
        </p:nvSpPr>
        <p:spPr>
          <a:xfrm>
            <a:off x="7384852" y="5225177"/>
            <a:ext cx="6494859" cy="60960"/>
          </a:xfrm>
          <a:prstGeom prst="roundRect">
            <a:avLst>
              <a:gd name="adj" fmla="val 96066"/>
            </a:avLst>
          </a:prstGeom>
          <a:solidFill>
            <a:srgbClr val="4950BC"/>
          </a:solidFill>
          <a:ln/>
        </p:spPr>
      </p:sp>
      <p:sp>
        <p:nvSpPr>
          <p:cNvPr id="33" name="Shape 28"/>
          <p:cNvSpPr/>
          <p:nvPr/>
        </p:nvSpPr>
        <p:spPr>
          <a:xfrm>
            <a:off x="10423148" y="5031343"/>
            <a:ext cx="418267" cy="418267"/>
          </a:xfrm>
          <a:prstGeom prst="roundRect">
            <a:avLst>
              <a:gd name="adj" fmla="val 218616"/>
            </a:avLst>
          </a:prstGeom>
          <a:solidFill>
            <a:srgbClr val="4950BC"/>
          </a:solidFill>
          <a:ln/>
        </p:spPr>
      </p:sp>
      <p:pic>
        <p:nvPicPr>
          <p:cNvPr id="3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8640" y="5135880"/>
            <a:ext cx="167283" cy="209074"/>
          </a:xfrm>
          <a:prstGeom prst="rect">
            <a:avLst/>
          </a:prstGeom>
        </p:spPr>
      </p:pic>
      <p:sp>
        <p:nvSpPr>
          <p:cNvPr id="35" name="Text 29"/>
          <p:cNvSpPr/>
          <p:nvPr/>
        </p:nvSpPr>
        <p:spPr>
          <a:xfrm>
            <a:off x="7539514" y="5588913"/>
            <a:ext cx="1742837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When to Use</a:t>
            </a:r>
            <a:endParaRPr lang="en-US" sz="1200" dirty="0"/>
          </a:p>
        </p:txBody>
      </p:sp>
      <p:sp>
        <p:nvSpPr>
          <p:cNvPr id="36" name="Text 30"/>
          <p:cNvSpPr/>
          <p:nvPr/>
        </p:nvSpPr>
        <p:spPr>
          <a:xfrm>
            <a:off x="7539514" y="5890379"/>
            <a:ext cx="6185535" cy="446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Shallow Copy: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lists with only immutable elements (numbers, strings, tuples) or when you want shared references for mutable nested objects.</a:t>
            </a:r>
            <a:endParaRPr lang="en-US" sz="1200" dirty="0"/>
          </a:p>
        </p:txBody>
      </p:sp>
      <p:sp>
        <p:nvSpPr>
          <p:cNvPr id="37" name="Text 31"/>
          <p:cNvSpPr/>
          <p:nvPr/>
        </p:nvSpPr>
        <p:spPr>
          <a:xfrm>
            <a:off x="7539514" y="6385084"/>
            <a:ext cx="6185535" cy="446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Deep Copy: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lists containing mutable objects (like nested lists or dictionaries) that you need to modify independently of the original.</a:t>
            </a:r>
            <a:endParaRPr lang="en-US" sz="1200" dirty="0"/>
          </a:p>
        </p:txBody>
      </p:sp>
      <p:sp>
        <p:nvSpPr>
          <p:cNvPr id="38" name="Text 32"/>
          <p:cNvSpPr/>
          <p:nvPr/>
        </p:nvSpPr>
        <p:spPr>
          <a:xfrm>
            <a:off x="7539514" y="6879788"/>
            <a:ext cx="6185535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Slicing: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extract subsets of a list without altering the original, or to create a shallow copy of the entire list (</a:t>
            </a:r>
            <a:r>
              <a:rPr lang="en-US" sz="1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my_list[:]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).</a:t>
            </a:r>
            <a:endParaRPr lang="en-US" sz="12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99E585C-56C2-0F56-D1AA-89C1016ADDFD}"/>
              </a:ext>
            </a:extLst>
          </p:cNvPr>
          <p:cNvSpPr/>
          <p:nvPr/>
        </p:nvSpPr>
        <p:spPr>
          <a:xfrm>
            <a:off x="12749060" y="7501841"/>
            <a:ext cx="1849821" cy="684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6159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Dynamic Typing in Python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 is a dynamically typed language, meaning that the type of a variable is determined at runtime, not during compilation. You don't need to declare a variable's type explicitly; the interpreter infers it based on the value assigned.</a:t>
            </a:r>
            <a:endParaRPr lang="en-US" sz="850" dirty="0"/>
          </a:p>
        </p:txBody>
      </p:sp>
      <p:sp>
        <p:nvSpPr>
          <p:cNvPr id="4" name="Shape 2"/>
          <p:cNvSpPr/>
          <p:nvPr/>
        </p:nvSpPr>
        <p:spPr>
          <a:xfrm>
            <a:off x="396835" y="1201936"/>
            <a:ext cx="6861691" cy="865227"/>
          </a:xfrm>
          <a:prstGeom prst="roundRect">
            <a:avLst>
              <a:gd name="adj" fmla="val 8455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381595" y="1201936"/>
            <a:ext cx="60960" cy="865227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6" name="Text 4"/>
          <p:cNvSpPr/>
          <p:nvPr/>
        </p:nvSpPr>
        <p:spPr>
          <a:xfrm>
            <a:off x="571143" y="133052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Dynamic Typing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571143" y="1575673"/>
            <a:ext cx="65587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Variable types are checked at runtime. A single variable can hold values of different types throughout its lifecycle.</a:t>
            </a:r>
            <a:endParaRPr lang="en-US" sz="850" dirty="0"/>
          </a:p>
        </p:txBody>
      </p:sp>
      <p:sp>
        <p:nvSpPr>
          <p:cNvPr id="8" name="Shape 6"/>
          <p:cNvSpPr/>
          <p:nvPr/>
        </p:nvSpPr>
        <p:spPr>
          <a:xfrm>
            <a:off x="7371874" y="1201936"/>
            <a:ext cx="6861691" cy="865227"/>
          </a:xfrm>
          <a:prstGeom prst="roundRect">
            <a:avLst>
              <a:gd name="adj" fmla="val 8455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56634" y="1201936"/>
            <a:ext cx="60960" cy="865227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0" name="Text 8"/>
          <p:cNvSpPr/>
          <p:nvPr/>
        </p:nvSpPr>
        <p:spPr>
          <a:xfrm>
            <a:off x="7546181" y="133052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Static Typing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7546181" y="1575673"/>
            <a:ext cx="6558796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Variable types are declared and checked at compile time. Once a variable is declared with a specific type, it can only hold values of that type.</a:t>
            </a:r>
            <a:endParaRPr lang="en-US" sz="850" dirty="0"/>
          </a:p>
        </p:txBody>
      </p:sp>
      <p:sp>
        <p:nvSpPr>
          <p:cNvPr id="12" name="Text 10"/>
          <p:cNvSpPr/>
          <p:nvPr/>
        </p:nvSpPr>
        <p:spPr>
          <a:xfrm>
            <a:off x="396835" y="2237184"/>
            <a:ext cx="3113127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Code Example: Runtime Type Change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396835" y="8644771"/>
            <a:ext cx="13836729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example illustrates how a variable </a:t>
            </a:r>
            <a:r>
              <a:rPr lang="en-US" sz="8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x</a:t>
            </a: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can first hold an integer, then a string, and finally a float, with Python automatically updating its type. The </a:t>
            </a:r>
            <a:r>
              <a:rPr lang="en-US" sz="8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type()</a:t>
            </a: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function confirms the change at each step, showcasing dynamic typing in action.</a:t>
            </a:r>
            <a:endParaRPr lang="en-US" sz="8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5A98BB-53C7-9F61-BC0B-A42D443FCC3E}"/>
              </a:ext>
            </a:extLst>
          </p:cNvPr>
          <p:cNvSpPr/>
          <p:nvPr/>
        </p:nvSpPr>
        <p:spPr>
          <a:xfrm>
            <a:off x="12570372" y="7641021"/>
            <a:ext cx="1944414" cy="492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B90FAEDC-A1B5-ED54-1387-9DAA57CD4FDA}"/>
              </a:ext>
            </a:extLst>
          </p:cNvPr>
          <p:cNvSpPr/>
          <p:nvPr/>
        </p:nvSpPr>
        <p:spPr>
          <a:xfrm>
            <a:off x="12749060" y="7501841"/>
            <a:ext cx="1849821" cy="684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sz="1400" dirty="0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1246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2342" y="1260125"/>
            <a:ext cx="6588681" cy="372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List Comprehensions &amp; Advanced Operations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642342" y="1727653"/>
            <a:ext cx="13345716" cy="471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Python's list comprehensions offer a concise way to create lists, while powerful built-in functions extend iterable manipulation. </a:t>
            </a:r>
          </a:p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Mastering these techniques leads to more readable and efficient code.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42342" y="2471092"/>
            <a:ext cx="6613207" cy="2175748"/>
          </a:xfrm>
          <a:prstGeom prst="roundRect">
            <a:avLst>
              <a:gd name="adj" fmla="val 3362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7102" y="2471092"/>
            <a:ext cx="60960" cy="2175748"/>
          </a:xfrm>
          <a:prstGeom prst="roundRect">
            <a:avLst>
              <a:gd name="adj" fmla="val 82191"/>
            </a:avLst>
          </a:prstGeom>
          <a:solidFill>
            <a:srgbClr val="4950BC"/>
          </a:solidFill>
          <a:ln/>
        </p:spPr>
      </p:sp>
      <p:sp>
        <p:nvSpPr>
          <p:cNvPr id="7" name="Text 4"/>
          <p:cNvSpPr/>
          <p:nvPr/>
        </p:nvSpPr>
        <p:spPr>
          <a:xfrm>
            <a:off x="822484" y="2605513"/>
            <a:ext cx="1540431" cy="186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List Comprehensions</a:t>
            </a:r>
          </a:p>
          <a:p>
            <a:pPr marL="0" indent="0" algn="l">
              <a:lnSpc>
                <a:spcPts val="1450"/>
              </a:lnSpc>
              <a:buNone/>
            </a:pP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822484" y="2906823"/>
            <a:ext cx="6298644" cy="3817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compact way to create lists. They consist of brackets containing an expression followed by a </a:t>
            </a: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clause, then zero or more </a:t>
            </a: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or </a:t>
            </a: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clauses.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816531" y="3507439"/>
            <a:ext cx="6310551" cy="722737"/>
          </a:xfrm>
          <a:prstGeom prst="roundRect">
            <a:avLst>
              <a:gd name="adj" fmla="val 3192"/>
            </a:avLst>
          </a:prstGeom>
          <a:solidFill>
            <a:srgbClr val="F2F2F2"/>
          </a:solidFill>
          <a:ln/>
        </p:spPr>
      </p:sp>
      <p:sp>
        <p:nvSpPr>
          <p:cNvPr id="11" name="Text 8"/>
          <p:cNvSpPr/>
          <p:nvPr/>
        </p:nvSpPr>
        <p:spPr>
          <a:xfrm>
            <a:off x="935712" y="3596856"/>
            <a:ext cx="6072188" cy="3817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squares = [x**2 for x in range(5)]</a:t>
            </a:r>
          </a:p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[0, 1, 4, 9, 16]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7374731" y="2241884"/>
            <a:ext cx="6613327" cy="2568059"/>
          </a:xfrm>
          <a:prstGeom prst="roundRect">
            <a:avLst>
              <a:gd name="adj" fmla="val 3362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359491" y="2280239"/>
            <a:ext cx="60960" cy="2393323"/>
          </a:xfrm>
          <a:prstGeom prst="roundRect">
            <a:avLst>
              <a:gd name="adj" fmla="val 82191"/>
            </a:avLst>
          </a:prstGeom>
          <a:solidFill>
            <a:srgbClr val="4950BC"/>
          </a:solidFill>
          <a:ln/>
        </p:spPr>
      </p:sp>
      <p:sp>
        <p:nvSpPr>
          <p:cNvPr id="14" name="Text 11"/>
          <p:cNvSpPr/>
          <p:nvPr/>
        </p:nvSpPr>
        <p:spPr>
          <a:xfrm>
            <a:off x="7554873" y="2376306"/>
            <a:ext cx="2804279" cy="186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Nested &amp; Conditional Comprehensions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7554873" y="2634196"/>
            <a:ext cx="6298763" cy="3817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Embed multiple </a:t>
            </a: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loops for complex structures, and use </a:t>
            </a: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clauses to filter elements or apply conditional expressions.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7548920" y="3150094"/>
            <a:ext cx="6310670" cy="1133118"/>
          </a:xfrm>
          <a:prstGeom prst="roundRect">
            <a:avLst>
              <a:gd name="adj" fmla="val 1579"/>
            </a:avLst>
          </a:prstGeom>
          <a:solidFill>
            <a:srgbClr val="F2F2F2"/>
          </a:solidFill>
          <a:ln/>
        </p:spPr>
      </p:sp>
      <p:sp>
        <p:nvSpPr>
          <p:cNvPr id="18" name="Text 15"/>
          <p:cNvSpPr/>
          <p:nvPr/>
        </p:nvSpPr>
        <p:spPr>
          <a:xfrm>
            <a:off x="7668101" y="3239510"/>
            <a:ext cx="6072307" cy="9542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pairs = [(x, y) for x in 'AB' for y in '12’]</a:t>
            </a:r>
          </a:p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[('A', '1'), ('A', '2'), ('B', '1'), ('B', '2’)]</a:t>
            </a:r>
          </a:p>
          <a:p>
            <a:pPr marL="0" indent="0" algn="l">
              <a:lnSpc>
                <a:spcPts val="1500"/>
              </a:lnSpc>
              <a:buNone/>
            </a:pPr>
            <a:endParaRPr lang="en-US" sz="1400" dirty="0">
              <a:solidFill>
                <a:srgbClr val="272525"/>
              </a:solidFill>
              <a:highlight>
                <a:srgbClr val="F2F2F2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evens = [x for x in range(10) if x % 2 == 0]</a:t>
            </a:r>
          </a:p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[0, 2, 4, 6, 8]</a:t>
            </a:r>
            <a:endParaRPr lang="en-US" sz="1400" dirty="0"/>
          </a:p>
        </p:txBody>
      </p:sp>
      <p:sp>
        <p:nvSpPr>
          <p:cNvPr id="19" name="Shape 16"/>
          <p:cNvSpPr/>
          <p:nvPr/>
        </p:nvSpPr>
        <p:spPr>
          <a:xfrm>
            <a:off x="642342" y="4945770"/>
            <a:ext cx="6613207" cy="2701520"/>
          </a:xfrm>
          <a:prstGeom prst="roundRect">
            <a:avLst>
              <a:gd name="adj" fmla="val 2860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627102" y="5018268"/>
            <a:ext cx="60960" cy="2557463"/>
          </a:xfrm>
          <a:prstGeom prst="roundRect">
            <a:avLst>
              <a:gd name="adj" fmla="val 82191"/>
            </a:avLst>
          </a:prstGeom>
          <a:solidFill>
            <a:srgbClr val="4950BC"/>
          </a:solidFill>
          <a:ln/>
        </p:spPr>
      </p:sp>
      <p:sp>
        <p:nvSpPr>
          <p:cNvPr id="21" name="Text 18"/>
          <p:cNvSpPr/>
          <p:nvPr/>
        </p:nvSpPr>
        <p:spPr>
          <a:xfrm>
            <a:off x="822484" y="5081132"/>
            <a:ext cx="1491139" cy="186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map()</a:t>
            </a: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&amp; </a:t>
            </a:r>
            <a:r>
              <a:rPr lang="en-US" sz="1400" b="1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filter()</a:t>
            </a:r>
            <a:endParaRPr lang="en-US" sz="1400" dirty="0"/>
          </a:p>
        </p:txBody>
      </p:sp>
      <p:sp>
        <p:nvSpPr>
          <p:cNvPr id="22" name="Text 19"/>
          <p:cNvSpPr/>
          <p:nvPr/>
        </p:nvSpPr>
        <p:spPr>
          <a:xfrm>
            <a:off x="822484" y="5580759"/>
            <a:ext cx="6298644" cy="3817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map()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applies a function to all items in an input list. </a:t>
            </a: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filter()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constructs a new list from elements for which a function returns </a:t>
            </a: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True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400" dirty="0"/>
          </a:p>
        </p:txBody>
      </p:sp>
      <p:sp>
        <p:nvSpPr>
          <p:cNvPr id="24" name="Shape 21"/>
          <p:cNvSpPr/>
          <p:nvPr/>
        </p:nvSpPr>
        <p:spPr>
          <a:xfrm>
            <a:off x="816531" y="6096656"/>
            <a:ext cx="6310551" cy="1323975"/>
          </a:xfrm>
          <a:prstGeom prst="roundRect">
            <a:avLst>
              <a:gd name="adj" fmla="val 1352"/>
            </a:avLst>
          </a:prstGeom>
          <a:solidFill>
            <a:srgbClr val="F2F2F2"/>
          </a:solidFill>
          <a:ln/>
        </p:spPr>
      </p:sp>
      <p:sp>
        <p:nvSpPr>
          <p:cNvPr id="25" name="Text 22"/>
          <p:cNvSpPr/>
          <p:nvPr/>
        </p:nvSpPr>
        <p:spPr>
          <a:xfrm>
            <a:off x="935711" y="6186072"/>
            <a:ext cx="6319837" cy="1145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numbers = [1, 2, 3, 4]</a:t>
            </a:r>
          </a:p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squared = list(map(lambda x: x**2, numbers))</a:t>
            </a:r>
          </a:p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[1, 4, 9, 16]</a:t>
            </a:r>
          </a:p>
          <a:p>
            <a:pPr marL="0" indent="0" algn="l">
              <a:lnSpc>
                <a:spcPts val="1500"/>
              </a:lnSpc>
              <a:buNone/>
            </a:pPr>
            <a:endParaRPr lang="en-US" sz="1400" dirty="0">
              <a:solidFill>
                <a:srgbClr val="272525"/>
              </a:solidFill>
              <a:highlight>
                <a:srgbClr val="F2F2F2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greater_than_2 = list(filter(lambda x: x &gt; 2, numbers))</a:t>
            </a:r>
          </a:p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[3, 4]</a:t>
            </a:r>
            <a:endParaRPr lang="en-US" sz="1400" dirty="0"/>
          </a:p>
        </p:txBody>
      </p:sp>
      <p:sp>
        <p:nvSpPr>
          <p:cNvPr id="26" name="Shape 23"/>
          <p:cNvSpPr/>
          <p:nvPr/>
        </p:nvSpPr>
        <p:spPr>
          <a:xfrm>
            <a:off x="7374731" y="5167432"/>
            <a:ext cx="6613327" cy="2557463"/>
          </a:xfrm>
          <a:prstGeom prst="roundRect">
            <a:avLst>
              <a:gd name="adj" fmla="val 2860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27" name="Shape 24"/>
          <p:cNvSpPr/>
          <p:nvPr/>
        </p:nvSpPr>
        <p:spPr>
          <a:xfrm>
            <a:off x="7359491" y="5167432"/>
            <a:ext cx="60960" cy="2557463"/>
          </a:xfrm>
          <a:prstGeom prst="roundRect">
            <a:avLst>
              <a:gd name="adj" fmla="val 82191"/>
            </a:avLst>
          </a:prstGeom>
          <a:solidFill>
            <a:srgbClr val="4950BC"/>
          </a:solidFill>
          <a:ln/>
        </p:spPr>
      </p:sp>
      <p:sp>
        <p:nvSpPr>
          <p:cNvPr id="28" name="Text 25"/>
          <p:cNvSpPr/>
          <p:nvPr/>
        </p:nvSpPr>
        <p:spPr>
          <a:xfrm>
            <a:off x="7554873" y="5301853"/>
            <a:ext cx="1491139" cy="186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zip()</a:t>
            </a: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&amp; </a:t>
            </a:r>
            <a:r>
              <a:rPr lang="en-US" sz="1400" b="1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enumerate()</a:t>
            </a:r>
            <a:endParaRPr lang="en-US" sz="1400" dirty="0"/>
          </a:p>
        </p:txBody>
      </p:sp>
      <p:sp>
        <p:nvSpPr>
          <p:cNvPr id="29" name="Text 26"/>
          <p:cNvSpPr/>
          <p:nvPr/>
        </p:nvSpPr>
        <p:spPr>
          <a:xfrm>
            <a:off x="7554873" y="5559743"/>
            <a:ext cx="6298763" cy="3817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zip()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aggregates elements from multiple iterables. </a:t>
            </a: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enumerate()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adds a counter to an iterable and returns it as an enumerate object.</a:t>
            </a:r>
            <a:endParaRPr lang="en-US" sz="1400" dirty="0"/>
          </a:p>
        </p:txBody>
      </p:sp>
      <p:sp>
        <p:nvSpPr>
          <p:cNvPr id="30" name="Shape 27"/>
          <p:cNvSpPr/>
          <p:nvPr/>
        </p:nvSpPr>
        <p:spPr>
          <a:xfrm>
            <a:off x="7554873" y="6075640"/>
            <a:ext cx="6298763" cy="1514832"/>
          </a:xfrm>
          <a:prstGeom prst="roundRect">
            <a:avLst>
              <a:gd name="adj" fmla="val 3308"/>
            </a:avLst>
          </a:prstGeom>
          <a:solidFill>
            <a:srgbClr val="F2F2F2"/>
          </a:solidFill>
          <a:ln/>
        </p:spPr>
      </p:sp>
      <p:sp>
        <p:nvSpPr>
          <p:cNvPr id="31" name="Shape 28"/>
          <p:cNvSpPr/>
          <p:nvPr/>
        </p:nvSpPr>
        <p:spPr>
          <a:xfrm>
            <a:off x="7548920" y="6075640"/>
            <a:ext cx="6310670" cy="1514832"/>
          </a:xfrm>
          <a:prstGeom prst="roundRect">
            <a:avLst>
              <a:gd name="adj" fmla="val 1181"/>
            </a:avLst>
          </a:prstGeom>
          <a:solidFill>
            <a:srgbClr val="F2F2F2"/>
          </a:solidFill>
          <a:ln/>
        </p:spPr>
      </p:sp>
      <p:sp>
        <p:nvSpPr>
          <p:cNvPr id="32" name="Text 29"/>
          <p:cNvSpPr/>
          <p:nvPr/>
        </p:nvSpPr>
        <p:spPr>
          <a:xfrm>
            <a:off x="7668101" y="6165056"/>
            <a:ext cx="6072307" cy="133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names = ['Alice', 'Bob’]</a:t>
            </a:r>
          </a:p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ages = [30, 24]</a:t>
            </a:r>
          </a:p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combined = list(zip(names, ages))</a:t>
            </a:r>
          </a:p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[('Alice', 30), ('Bob', 24)]</a:t>
            </a:r>
          </a:p>
          <a:p>
            <a:pPr marL="0" indent="0" algn="l">
              <a:lnSpc>
                <a:spcPts val="1500"/>
              </a:lnSpc>
              <a:buNone/>
            </a:pPr>
            <a:endParaRPr lang="en-US" sz="1400" dirty="0">
              <a:solidFill>
                <a:srgbClr val="272525"/>
              </a:solidFill>
              <a:highlight>
                <a:srgbClr val="F2F2F2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 i, name in enumerate(names):    </a:t>
            </a:r>
          </a:p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0 Alice, 1 Bob</a:t>
            </a:r>
            <a:endParaRPr lang="en-US" sz="1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3B7CF-EF3B-9EC5-32A4-78E7BF60E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31DD559-00E5-DADB-E42A-E69598C57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1C7059E-517A-3C0D-0DC7-9C27F2D53493}"/>
              </a:ext>
            </a:extLst>
          </p:cNvPr>
          <p:cNvSpPr/>
          <p:nvPr/>
        </p:nvSpPr>
        <p:spPr>
          <a:xfrm>
            <a:off x="793790" y="3363516"/>
            <a:ext cx="59818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Python Tuple Functions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312DD305-DD55-0C78-9585-11AEE4A50630}"/>
              </a:ext>
            </a:extLst>
          </p:cNvPr>
          <p:cNvSpPr/>
          <p:nvPr/>
        </p:nvSpPr>
        <p:spPr>
          <a:xfrm>
            <a:off x="793790" y="4412456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Essential Methods for Tuple Manipulation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889264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41DEA0-618C-44B9-7406-615F7F1088A2}"/>
              </a:ext>
            </a:extLst>
          </p:cNvPr>
          <p:cNvSpPr/>
          <p:nvPr/>
        </p:nvSpPr>
        <p:spPr>
          <a:xfrm>
            <a:off x="12749060" y="7501841"/>
            <a:ext cx="1849821" cy="684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80EE71-6650-BF14-04A9-4157F5FBF1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11" r="19348" b="6151"/>
          <a:stretch>
            <a:fillRect/>
          </a:stretch>
        </p:blipFill>
        <p:spPr>
          <a:xfrm>
            <a:off x="297540" y="154800"/>
            <a:ext cx="14035319" cy="79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97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2A15A-FE8D-05DA-C660-41D7DEF77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5012AD6-97B6-BC6A-5EA2-8FE441328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352EB2F-4946-2D6B-1056-66DE84F40CA9}"/>
              </a:ext>
            </a:extLst>
          </p:cNvPr>
          <p:cNvSpPr/>
          <p:nvPr/>
        </p:nvSpPr>
        <p:spPr>
          <a:xfrm>
            <a:off x="793790" y="3363516"/>
            <a:ext cx="67000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Python Dictionary Functions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38F56A15-BF3C-544F-D6A9-8A2442BF4F0B}"/>
              </a:ext>
            </a:extLst>
          </p:cNvPr>
          <p:cNvSpPr/>
          <p:nvPr/>
        </p:nvSpPr>
        <p:spPr>
          <a:xfrm>
            <a:off x="793790" y="4412456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Essential Methods for Dictionary Manipulation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037391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471CF0-A402-26A4-3E64-D0B03B668AC7}"/>
              </a:ext>
            </a:extLst>
          </p:cNvPr>
          <p:cNvSpPr/>
          <p:nvPr/>
        </p:nvSpPr>
        <p:spPr>
          <a:xfrm>
            <a:off x="12749060" y="7501841"/>
            <a:ext cx="1849821" cy="684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AFCD0E-046C-FBA0-29EB-3E65F8D097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74" t="-1" r="26756" b="5016"/>
          <a:stretch>
            <a:fillRect/>
          </a:stretch>
        </p:blipFill>
        <p:spPr>
          <a:xfrm>
            <a:off x="1474808" y="154800"/>
            <a:ext cx="11195677" cy="79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33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6388" y="492085"/>
            <a:ext cx="4445318" cy="363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Operator Precedence in Python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626388" y="1088231"/>
            <a:ext cx="6805795" cy="882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Operator precedence dictates the order in which operations are performed in an expression. </a:t>
            </a:r>
          </a:p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this hierarchy is crucial for writing accurate and predictable Python code.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089" y="627413"/>
            <a:ext cx="6352223" cy="432161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327894" y="3871111"/>
            <a:ext cx="1312961" cy="244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Arithmetic</a:t>
            </a:r>
            <a:endParaRPr lang="en-US" sz="13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986" y="2466852"/>
            <a:ext cx="434755" cy="43475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884454" y="3462441"/>
            <a:ext cx="1312961" cy="244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Comparison</a:t>
            </a:r>
            <a:endParaRPr lang="en-US" sz="13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7715" y="2058182"/>
            <a:ext cx="434755" cy="43475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32183" y="3053771"/>
            <a:ext cx="1312962" cy="244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Logical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5444" y="1649511"/>
            <a:ext cx="434755" cy="4347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971081" y="2645101"/>
            <a:ext cx="1312961" cy="244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Assignment</a:t>
            </a:r>
            <a:endParaRPr lang="en-US" sz="13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3172" y="1240841"/>
            <a:ext cx="434756" cy="434756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26388" y="4839606"/>
            <a:ext cx="3132415" cy="386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Code Example: Precedence in Action</a:t>
            </a:r>
            <a:endParaRPr lang="en-US" sz="1350" dirty="0"/>
          </a:p>
        </p:txBody>
      </p:sp>
      <p:sp>
        <p:nvSpPr>
          <p:cNvPr id="15" name="Shape 8"/>
          <p:cNvSpPr/>
          <p:nvPr/>
        </p:nvSpPr>
        <p:spPr>
          <a:xfrm>
            <a:off x="614958" y="5409843"/>
            <a:ext cx="13389054" cy="1663065"/>
          </a:xfrm>
          <a:prstGeom prst="roundRect">
            <a:avLst>
              <a:gd name="adj" fmla="val 1049"/>
            </a:avLst>
          </a:prstGeom>
          <a:solidFill>
            <a:srgbClr val="F2F2F2"/>
          </a:solidFill>
          <a:ln/>
        </p:spPr>
      </p:sp>
      <p:sp>
        <p:nvSpPr>
          <p:cNvPr id="16" name="Text 9"/>
          <p:cNvSpPr/>
          <p:nvPr/>
        </p:nvSpPr>
        <p:spPr>
          <a:xfrm>
            <a:off x="736997" y="5424477"/>
            <a:ext cx="13156406" cy="1488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x = 5</a:t>
            </a:r>
          </a:p>
          <a:p>
            <a:pPr marL="0" indent="0" algn="l">
              <a:lnSpc>
                <a:spcPts val="1450"/>
              </a:lnSpc>
              <a:buNone/>
            </a:pPr>
            <a:r>
              <a:rPr lang="en-US" sz="1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y = 10</a:t>
            </a:r>
          </a:p>
          <a:p>
            <a:pPr marL="0" indent="0" algn="l">
              <a:lnSpc>
                <a:spcPts val="1450"/>
              </a:lnSpc>
              <a:buNone/>
            </a:pPr>
            <a:r>
              <a:rPr lang="en-US" sz="1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(5 + (10 * 2)) &gt; 20 and (not False)</a:t>
            </a:r>
          </a:p>
          <a:p>
            <a:pPr marL="0" indent="0" algn="l">
              <a:lnSpc>
                <a:spcPts val="1450"/>
              </a:lnSpc>
              <a:buNone/>
            </a:pPr>
            <a:r>
              <a:rPr lang="en-US" sz="1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(5 + 20) &gt; 20 and True</a:t>
            </a:r>
          </a:p>
          <a:p>
            <a:pPr marL="0" indent="0" algn="l">
              <a:lnSpc>
                <a:spcPts val="1450"/>
              </a:lnSpc>
              <a:buNone/>
            </a:pPr>
            <a:r>
              <a:rPr lang="en-US" sz="1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25 &gt; 20 and True</a:t>
            </a:r>
          </a:p>
          <a:p>
            <a:pPr marL="0" indent="0" algn="l">
              <a:lnSpc>
                <a:spcPts val="1450"/>
              </a:lnSpc>
              <a:buNone/>
            </a:pPr>
            <a:r>
              <a:rPr lang="en-US" sz="1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True and True</a:t>
            </a:r>
          </a:p>
          <a:p>
            <a:pPr marL="0" indent="0" algn="l">
              <a:lnSpc>
                <a:spcPts val="1450"/>
              </a:lnSpc>
              <a:buNone/>
            </a:pPr>
            <a:r>
              <a:rPr lang="en-US" sz="1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result = x + y * 2 &gt; 20 and not False</a:t>
            </a:r>
          </a:p>
          <a:p>
            <a:pPr marL="0" indent="0" algn="l">
              <a:lnSpc>
                <a:spcPts val="1450"/>
              </a:lnSpc>
              <a:buNone/>
            </a:pPr>
            <a:r>
              <a:rPr lang="en-US" sz="1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print(result)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626388" y="8087678"/>
            <a:ext cx="13377624" cy="193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example shows how multiplication takes precedence over addition, followed by comparison and then logical operations, leading to a </a:t>
            </a:r>
            <a:r>
              <a:rPr lang="en-US" sz="9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True</a:t>
            </a: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result.</a:t>
            </a:r>
            <a:endParaRPr lang="en-US" sz="9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B4DA70-1F50-C710-00B1-2EB6CD17A2B4}"/>
              </a:ext>
            </a:extLst>
          </p:cNvPr>
          <p:cNvSpPr/>
          <p:nvPr/>
        </p:nvSpPr>
        <p:spPr>
          <a:xfrm>
            <a:off x="12570372" y="7641021"/>
            <a:ext cx="1944414" cy="492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B77004A-5FFE-CDBB-C863-5C37799AF47D}"/>
              </a:ext>
            </a:extLst>
          </p:cNvPr>
          <p:cNvSpPr/>
          <p:nvPr/>
        </p:nvSpPr>
        <p:spPr>
          <a:xfrm>
            <a:off x="12570372" y="7641021"/>
            <a:ext cx="1944414" cy="492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89A1A9-0945-7FE9-9EAF-15CAD54AF5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500" t="7774" r="12644" b="4901"/>
          <a:stretch>
            <a:fillRect/>
          </a:stretch>
        </p:blipFill>
        <p:spPr>
          <a:xfrm>
            <a:off x="183113" y="153021"/>
            <a:ext cx="14264174" cy="74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38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2D0E2C-C59D-EBAD-3DD2-A9C3135500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586" t="3455" r="50902"/>
          <a:stretch>
            <a:fillRect/>
          </a:stretch>
        </p:blipFill>
        <p:spPr>
          <a:xfrm rot="5400000">
            <a:off x="2049984" y="-1821099"/>
            <a:ext cx="3814808" cy="770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5737E2-E56B-D1AB-9ED0-9091286C3E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099" t="3455" r="32518"/>
          <a:stretch>
            <a:fillRect/>
          </a:stretch>
        </p:blipFill>
        <p:spPr>
          <a:xfrm rot="5400000">
            <a:off x="3155632" y="2078318"/>
            <a:ext cx="3457902" cy="81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D693B0-9774-E87B-752F-6F00000663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7119" t="3455" r="12263"/>
          <a:stretch>
            <a:fillRect/>
          </a:stretch>
        </p:blipFill>
        <p:spPr>
          <a:xfrm rot="5400000">
            <a:off x="9587387" y="-1455353"/>
            <a:ext cx="3212003" cy="676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D7EE4B-272C-F270-A746-E37459D2AFCB}"/>
              </a:ext>
            </a:extLst>
          </p:cNvPr>
          <p:cNvSpPr/>
          <p:nvPr/>
        </p:nvSpPr>
        <p:spPr>
          <a:xfrm>
            <a:off x="12570372" y="7641021"/>
            <a:ext cx="1944414" cy="492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9641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241" y="636270"/>
            <a:ext cx="7505343" cy="562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Python's Fundamental Data Types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87241" y="1558409"/>
            <a:ext cx="13055918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 provides several built-in data types to store various kinds of information. Understanding these is key to effective programming.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41" y="2048589"/>
            <a:ext cx="539829" cy="53982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51980" y="2200394"/>
            <a:ext cx="2249448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Integers (`int`)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551980" y="2589371"/>
            <a:ext cx="5650706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Whole numbers (positive, negative, or zero) without fractional parts. Ex: </a:t>
            </a: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10, -5</a:t>
            </a:r>
            <a:endParaRPr lang="en-US" sz="14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7595" y="2048589"/>
            <a:ext cx="539829" cy="53982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192333" y="2200394"/>
            <a:ext cx="2249448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Floats (`float`)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8192333" y="2589371"/>
            <a:ext cx="5650825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Numbers with decimal points or exponents, representing real numbers. Ex: </a:t>
            </a: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3.14, 2.0</a:t>
            </a:r>
            <a:endParaRPr lang="en-US" sz="14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241" y="3524726"/>
            <a:ext cx="539829" cy="53982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51980" y="3676531"/>
            <a:ext cx="2249448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Strings (`str`)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1551980" y="4065508"/>
            <a:ext cx="5650706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Sequences of characters, enclosed in single or double quotes. Ex: </a:t>
            </a: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"hello", 'Python'</a:t>
            </a:r>
            <a:endParaRPr lang="en-US" sz="14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7595" y="3524726"/>
            <a:ext cx="539829" cy="53982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192333" y="3676531"/>
            <a:ext cx="2249448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Booleans (`bool`)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8192333" y="4065508"/>
            <a:ext cx="5650825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Represent logical values: </a:t>
            </a: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True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or </a:t>
            </a: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False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Ex: </a:t>
            </a: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True</a:t>
            </a:r>
            <a:endParaRPr lang="en-US" sz="14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241" y="5000863"/>
            <a:ext cx="539829" cy="539829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551980" y="5152668"/>
            <a:ext cx="2249448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Lists (`list`)</a:t>
            </a:r>
            <a:endParaRPr lang="en-US" sz="1750" dirty="0"/>
          </a:p>
        </p:txBody>
      </p:sp>
      <p:sp>
        <p:nvSpPr>
          <p:cNvPr id="18" name="Text 11"/>
          <p:cNvSpPr/>
          <p:nvPr/>
        </p:nvSpPr>
        <p:spPr>
          <a:xfrm>
            <a:off x="1551980" y="5541645"/>
            <a:ext cx="5650706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Ordered, mutable collections of items. Enclosed in square brackets </a:t>
            </a: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[]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Ex: </a:t>
            </a: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[1, "a", 3.0]</a:t>
            </a:r>
            <a:endParaRPr lang="en-US" sz="140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7595" y="5000863"/>
            <a:ext cx="539829" cy="539829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8192333" y="5152668"/>
            <a:ext cx="2249448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Tuples (`tuple`)</a:t>
            </a:r>
            <a:endParaRPr lang="en-US" sz="1750" dirty="0"/>
          </a:p>
        </p:txBody>
      </p:sp>
      <p:sp>
        <p:nvSpPr>
          <p:cNvPr id="21" name="Text 13"/>
          <p:cNvSpPr/>
          <p:nvPr/>
        </p:nvSpPr>
        <p:spPr>
          <a:xfrm>
            <a:off x="8192333" y="5541645"/>
            <a:ext cx="5650825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Ordered, immutable collections of items. Enclosed in parentheses </a:t>
            </a: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()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Ex: </a:t>
            </a: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(1, 2, 3)</a:t>
            </a:r>
            <a:endParaRPr lang="en-US" sz="1400" dirty="0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241" y="6477000"/>
            <a:ext cx="539829" cy="539829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1551980" y="6628805"/>
            <a:ext cx="2249448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Sets (`set`)</a:t>
            </a:r>
            <a:endParaRPr lang="en-US" sz="1750" dirty="0"/>
          </a:p>
        </p:txBody>
      </p:sp>
      <p:sp>
        <p:nvSpPr>
          <p:cNvPr id="24" name="Text 15"/>
          <p:cNvSpPr/>
          <p:nvPr/>
        </p:nvSpPr>
        <p:spPr>
          <a:xfrm>
            <a:off x="1551980" y="7017782"/>
            <a:ext cx="5650706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Unordered collections of unique items. Enclosed in curly braces </a:t>
            </a: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{}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Ex: </a:t>
            </a: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{1, 2, 3}</a:t>
            </a:r>
            <a:endParaRPr lang="en-US" sz="1400" dirty="0"/>
          </a:p>
        </p:txBody>
      </p:sp>
      <p:pic>
        <p:nvPicPr>
          <p:cNvPr id="25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7595" y="6477000"/>
            <a:ext cx="539829" cy="539829"/>
          </a:xfrm>
          <a:prstGeom prst="rect">
            <a:avLst/>
          </a:prstGeom>
        </p:spPr>
      </p:pic>
      <p:sp>
        <p:nvSpPr>
          <p:cNvPr id="26" name="Text 16"/>
          <p:cNvSpPr/>
          <p:nvPr/>
        </p:nvSpPr>
        <p:spPr>
          <a:xfrm>
            <a:off x="8192333" y="6628805"/>
            <a:ext cx="2249448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Dictionaries (`dict`)</a:t>
            </a:r>
            <a:endParaRPr lang="en-US" sz="1750" dirty="0"/>
          </a:p>
        </p:txBody>
      </p:sp>
      <p:sp>
        <p:nvSpPr>
          <p:cNvPr id="27" name="Text 17"/>
          <p:cNvSpPr/>
          <p:nvPr/>
        </p:nvSpPr>
        <p:spPr>
          <a:xfrm>
            <a:off x="8192333" y="7017782"/>
            <a:ext cx="5650825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Unordered collections of key-value pairs. Enclosed in curly braces </a:t>
            </a: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{}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Ex: </a:t>
            </a: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{'a': 1, 'b': 2}</a:t>
            </a:r>
            <a:endParaRPr lang="en-US" sz="1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DBBBB3-30E2-BE6A-01CE-B47D14E613FE}"/>
              </a:ext>
            </a:extLst>
          </p:cNvPr>
          <p:cNvSpPr/>
          <p:nvPr/>
        </p:nvSpPr>
        <p:spPr>
          <a:xfrm>
            <a:off x="12570372" y="7641021"/>
            <a:ext cx="1944414" cy="492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0334" y="605195"/>
            <a:ext cx="4698563" cy="447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Type Conversion in Python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770334" y="1338382"/>
            <a:ext cx="13089731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 allows explicit type conversion, enabling you to change a variable's data type using built-in functions. This is crucial for operations requiring specific data types.</a:t>
            </a:r>
            <a:endParaRPr lang="en-US" sz="1100" dirty="0"/>
          </a:p>
        </p:txBody>
      </p:sp>
      <p:sp>
        <p:nvSpPr>
          <p:cNvPr id="4" name="Shape 2"/>
          <p:cNvSpPr/>
          <p:nvPr/>
        </p:nvSpPr>
        <p:spPr>
          <a:xfrm>
            <a:off x="770334" y="1942743"/>
            <a:ext cx="4267914" cy="2345293"/>
          </a:xfrm>
          <a:prstGeom prst="roundRect">
            <a:avLst>
              <a:gd name="adj" fmla="val 3119"/>
            </a:avLst>
          </a:pr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770334" y="1927503"/>
            <a:ext cx="4267914" cy="60960"/>
          </a:xfrm>
          <a:prstGeom prst="roundRect">
            <a:avLst>
              <a:gd name="adj" fmla="val 98569"/>
            </a:avLst>
          </a:prstGeom>
          <a:solidFill>
            <a:srgbClr val="4950BC"/>
          </a:solidFill>
          <a:ln/>
        </p:spPr>
      </p:sp>
      <p:sp>
        <p:nvSpPr>
          <p:cNvPr id="6" name="Shape 4"/>
          <p:cNvSpPr/>
          <p:nvPr/>
        </p:nvSpPr>
        <p:spPr>
          <a:xfrm>
            <a:off x="2689741" y="1728192"/>
            <a:ext cx="429101" cy="429101"/>
          </a:xfrm>
          <a:prstGeom prst="roundRect">
            <a:avLst>
              <a:gd name="adj" fmla="val 213097"/>
            </a:avLst>
          </a:prstGeom>
          <a:solidFill>
            <a:srgbClr val="4950BC"/>
          </a:solidFill>
          <a:ln/>
        </p:spPr>
      </p:sp>
      <p:sp>
        <p:nvSpPr>
          <p:cNvPr id="7" name="Text 5"/>
          <p:cNvSpPr/>
          <p:nvPr/>
        </p:nvSpPr>
        <p:spPr>
          <a:xfrm>
            <a:off x="2818448" y="1835468"/>
            <a:ext cx="171569" cy="214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928568" y="2300407"/>
            <a:ext cx="1788319" cy="223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int()</a:t>
            </a: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: To Integer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928568" y="2609612"/>
            <a:ext cx="3951446" cy="457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Converts numeric types or string representations of whole numbers to integers.</a:t>
            </a:r>
            <a:endParaRPr lang="en-US" sz="1100" dirty="0"/>
          </a:p>
        </p:txBody>
      </p:sp>
      <p:sp>
        <p:nvSpPr>
          <p:cNvPr id="10" name="Shape 8"/>
          <p:cNvSpPr/>
          <p:nvPr/>
        </p:nvSpPr>
        <p:spPr>
          <a:xfrm>
            <a:off x="928568" y="3228380"/>
            <a:ext cx="3951446" cy="901422"/>
          </a:xfrm>
          <a:prstGeom prst="roundRect">
            <a:avLst>
              <a:gd name="adj" fmla="val 6666"/>
            </a:avLst>
          </a:prstGeom>
          <a:solidFill>
            <a:srgbClr val="F2F2F2"/>
          </a:solidFill>
          <a:ln/>
        </p:spPr>
      </p:sp>
      <p:sp>
        <p:nvSpPr>
          <p:cNvPr id="11" name="Shape 9"/>
          <p:cNvSpPr/>
          <p:nvPr/>
        </p:nvSpPr>
        <p:spPr>
          <a:xfrm>
            <a:off x="921425" y="3228380"/>
            <a:ext cx="3965734" cy="901422"/>
          </a:xfrm>
          <a:prstGeom prst="roundRect">
            <a:avLst>
              <a:gd name="adj" fmla="val 2381"/>
            </a:avLst>
          </a:prstGeom>
          <a:solidFill>
            <a:srgbClr val="F2F2F2"/>
          </a:solidFill>
          <a:ln/>
        </p:spPr>
      </p:sp>
      <p:sp>
        <p:nvSpPr>
          <p:cNvPr id="12" name="Text 10"/>
          <p:cNvSpPr/>
          <p:nvPr/>
        </p:nvSpPr>
        <p:spPr>
          <a:xfrm>
            <a:off x="1064419" y="3335655"/>
            <a:ext cx="3679746" cy="686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print(int(3.14))    # Output: 3print(int("123"))   # Output: 123# print(int("3.14"))  # Error: ValueError</a:t>
            </a:r>
            <a:endParaRPr lang="en-US" sz="1100" dirty="0"/>
          </a:p>
        </p:txBody>
      </p:sp>
      <p:sp>
        <p:nvSpPr>
          <p:cNvPr id="13" name="Shape 11"/>
          <p:cNvSpPr/>
          <p:nvPr/>
        </p:nvSpPr>
        <p:spPr>
          <a:xfrm>
            <a:off x="5181243" y="1942743"/>
            <a:ext cx="4267914" cy="2345293"/>
          </a:xfrm>
          <a:prstGeom prst="roundRect">
            <a:avLst>
              <a:gd name="adj" fmla="val 3119"/>
            </a:avLst>
          </a:prstGeom>
          <a:solidFill>
            <a:srgbClr val="FFFFFF"/>
          </a:solidFill>
          <a:ln/>
        </p:spPr>
      </p:sp>
      <p:sp>
        <p:nvSpPr>
          <p:cNvPr id="14" name="Shape 12"/>
          <p:cNvSpPr/>
          <p:nvPr/>
        </p:nvSpPr>
        <p:spPr>
          <a:xfrm>
            <a:off x="5181243" y="1927503"/>
            <a:ext cx="4267914" cy="60960"/>
          </a:xfrm>
          <a:prstGeom prst="roundRect">
            <a:avLst>
              <a:gd name="adj" fmla="val 98569"/>
            </a:avLst>
          </a:prstGeom>
          <a:solidFill>
            <a:srgbClr val="4950BC"/>
          </a:solidFill>
          <a:ln/>
        </p:spPr>
      </p:sp>
      <p:sp>
        <p:nvSpPr>
          <p:cNvPr id="15" name="Shape 13"/>
          <p:cNvSpPr/>
          <p:nvPr/>
        </p:nvSpPr>
        <p:spPr>
          <a:xfrm>
            <a:off x="7100649" y="1728192"/>
            <a:ext cx="429101" cy="429101"/>
          </a:xfrm>
          <a:prstGeom prst="roundRect">
            <a:avLst>
              <a:gd name="adj" fmla="val 213097"/>
            </a:avLst>
          </a:prstGeom>
          <a:solidFill>
            <a:srgbClr val="4950BC"/>
          </a:solidFill>
          <a:ln/>
        </p:spPr>
      </p:sp>
      <p:sp>
        <p:nvSpPr>
          <p:cNvPr id="16" name="Text 14"/>
          <p:cNvSpPr/>
          <p:nvPr/>
        </p:nvSpPr>
        <p:spPr>
          <a:xfrm>
            <a:off x="7229356" y="1835468"/>
            <a:ext cx="171569" cy="214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350" dirty="0"/>
          </a:p>
        </p:txBody>
      </p:sp>
      <p:sp>
        <p:nvSpPr>
          <p:cNvPr id="17" name="Text 15"/>
          <p:cNvSpPr/>
          <p:nvPr/>
        </p:nvSpPr>
        <p:spPr>
          <a:xfrm>
            <a:off x="5339477" y="2300407"/>
            <a:ext cx="1788319" cy="223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float()</a:t>
            </a: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: To Float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5339477" y="2609612"/>
            <a:ext cx="3951446" cy="457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Converts integers or string representations of numbers to floating-point numbers.</a:t>
            </a:r>
            <a:endParaRPr lang="en-US" sz="1100" dirty="0"/>
          </a:p>
        </p:txBody>
      </p:sp>
      <p:sp>
        <p:nvSpPr>
          <p:cNvPr id="19" name="Shape 17"/>
          <p:cNvSpPr/>
          <p:nvPr/>
        </p:nvSpPr>
        <p:spPr>
          <a:xfrm>
            <a:off x="5339477" y="3228380"/>
            <a:ext cx="3951446" cy="901422"/>
          </a:xfrm>
          <a:prstGeom prst="roundRect">
            <a:avLst>
              <a:gd name="adj" fmla="val 6666"/>
            </a:avLst>
          </a:prstGeom>
          <a:solidFill>
            <a:srgbClr val="F2F2F2"/>
          </a:solidFill>
          <a:ln/>
        </p:spPr>
      </p:sp>
      <p:sp>
        <p:nvSpPr>
          <p:cNvPr id="20" name="Shape 18"/>
          <p:cNvSpPr/>
          <p:nvPr/>
        </p:nvSpPr>
        <p:spPr>
          <a:xfrm>
            <a:off x="5332333" y="3228380"/>
            <a:ext cx="3965734" cy="901422"/>
          </a:xfrm>
          <a:prstGeom prst="roundRect">
            <a:avLst>
              <a:gd name="adj" fmla="val 2381"/>
            </a:avLst>
          </a:prstGeom>
          <a:solidFill>
            <a:srgbClr val="F2F2F2"/>
          </a:solidFill>
          <a:ln/>
        </p:spPr>
      </p:sp>
      <p:sp>
        <p:nvSpPr>
          <p:cNvPr id="21" name="Text 19"/>
          <p:cNvSpPr/>
          <p:nvPr/>
        </p:nvSpPr>
        <p:spPr>
          <a:xfrm>
            <a:off x="5475327" y="3335655"/>
            <a:ext cx="3679746" cy="686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print(float(5))     # Output: 5.0print(float("2.71")) # Output: 2.71# print(float("abc")) # Error: ValueError</a:t>
            </a:r>
            <a:endParaRPr lang="en-US" sz="1100" dirty="0"/>
          </a:p>
        </p:txBody>
      </p:sp>
      <p:sp>
        <p:nvSpPr>
          <p:cNvPr id="22" name="Shape 20"/>
          <p:cNvSpPr/>
          <p:nvPr/>
        </p:nvSpPr>
        <p:spPr>
          <a:xfrm>
            <a:off x="9592151" y="1942743"/>
            <a:ext cx="4267914" cy="2345293"/>
          </a:xfrm>
          <a:prstGeom prst="roundRect">
            <a:avLst>
              <a:gd name="adj" fmla="val 3119"/>
            </a:avLst>
          </a:prstGeom>
          <a:solidFill>
            <a:srgbClr val="FFFFFF"/>
          </a:solidFill>
          <a:ln/>
        </p:spPr>
      </p:sp>
      <p:sp>
        <p:nvSpPr>
          <p:cNvPr id="23" name="Shape 21"/>
          <p:cNvSpPr/>
          <p:nvPr/>
        </p:nvSpPr>
        <p:spPr>
          <a:xfrm>
            <a:off x="9592151" y="1927503"/>
            <a:ext cx="4267914" cy="60960"/>
          </a:xfrm>
          <a:prstGeom prst="roundRect">
            <a:avLst>
              <a:gd name="adj" fmla="val 98569"/>
            </a:avLst>
          </a:prstGeom>
          <a:solidFill>
            <a:srgbClr val="4950BC"/>
          </a:solidFill>
          <a:ln/>
        </p:spPr>
      </p:sp>
      <p:sp>
        <p:nvSpPr>
          <p:cNvPr id="24" name="Shape 22"/>
          <p:cNvSpPr/>
          <p:nvPr/>
        </p:nvSpPr>
        <p:spPr>
          <a:xfrm>
            <a:off x="11511558" y="1728192"/>
            <a:ext cx="429101" cy="429101"/>
          </a:xfrm>
          <a:prstGeom prst="roundRect">
            <a:avLst>
              <a:gd name="adj" fmla="val 213097"/>
            </a:avLst>
          </a:prstGeom>
          <a:solidFill>
            <a:srgbClr val="4950BC"/>
          </a:solidFill>
          <a:ln/>
        </p:spPr>
      </p:sp>
      <p:sp>
        <p:nvSpPr>
          <p:cNvPr id="25" name="Text 23"/>
          <p:cNvSpPr/>
          <p:nvPr/>
        </p:nvSpPr>
        <p:spPr>
          <a:xfrm>
            <a:off x="11640264" y="1835468"/>
            <a:ext cx="171569" cy="214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350" dirty="0"/>
          </a:p>
        </p:txBody>
      </p:sp>
      <p:sp>
        <p:nvSpPr>
          <p:cNvPr id="26" name="Text 24"/>
          <p:cNvSpPr/>
          <p:nvPr/>
        </p:nvSpPr>
        <p:spPr>
          <a:xfrm>
            <a:off x="9750385" y="2300407"/>
            <a:ext cx="1788319" cy="223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str()</a:t>
            </a: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: To String</a:t>
            </a:r>
            <a:endParaRPr lang="en-US" sz="1400" dirty="0"/>
          </a:p>
        </p:txBody>
      </p:sp>
      <p:sp>
        <p:nvSpPr>
          <p:cNvPr id="27" name="Text 25"/>
          <p:cNvSpPr/>
          <p:nvPr/>
        </p:nvSpPr>
        <p:spPr>
          <a:xfrm>
            <a:off x="9750385" y="2609612"/>
            <a:ext cx="3951446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Converts any data type into its string representation.</a:t>
            </a:r>
            <a:endParaRPr lang="en-US" sz="1100" dirty="0"/>
          </a:p>
        </p:txBody>
      </p:sp>
      <p:sp>
        <p:nvSpPr>
          <p:cNvPr id="28" name="Shape 26"/>
          <p:cNvSpPr/>
          <p:nvPr/>
        </p:nvSpPr>
        <p:spPr>
          <a:xfrm>
            <a:off x="9750385" y="2999423"/>
            <a:ext cx="3951446" cy="901422"/>
          </a:xfrm>
          <a:prstGeom prst="roundRect">
            <a:avLst>
              <a:gd name="adj" fmla="val 6666"/>
            </a:avLst>
          </a:prstGeom>
          <a:solidFill>
            <a:srgbClr val="F2F2F2"/>
          </a:solidFill>
          <a:ln/>
        </p:spPr>
      </p:sp>
      <p:sp>
        <p:nvSpPr>
          <p:cNvPr id="29" name="Shape 27"/>
          <p:cNvSpPr/>
          <p:nvPr/>
        </p:nvSpPr>
        <p:spPr>
          <a:xfrm>
            <a:off x="9743242" y="2999423"/>
            <a:ext cx="3965734" cy="901422"/>
          </a:xfrm>
          <a:prstGeom prst="roundRect">
            <a:avLst>
              <a:gd name="adj" fmla="val 2381"/>
            </a:avLst>
          </a:prstGeom>
          <a:solidFill>
            <a:srgbClr val="F2F2F2"/>
          </a:solidFill>
          <a:ln/>
        </p:spPr>
      </p:sp>
      <p:sp>
        <p:nvSpPr>
          <p:cNvPr id="30" name="Text 28"/>
          <p:cNvSpPr/>
          <p:nvPr/>
        </p:nvSpPr>
        <p:spPr>
          <a:xfrm>
            <a:off x="9886236" y="3106698"/>
            <a:ext cx="3679746" cy="686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print(str(123))      # Output: "123"print(str(True))     # Output: "True"print(str([1, 2]))   # Output: "[1, 2]"</a:t>
            </a:r>
            <a:endParaRPr lang="en-US" sz="1100" dirty="0"/>
          </a:p>
        </p:txBody>
      </p:sp>
      <p:sp>
        <p:nvSpPr>
          <p:cNvPr id="31" name="Shape 29"/>
          <p:cNvSpPr/>
          <p:nvPr/>
        </p:nvSpPr>
        <p:spPr>
          <a:xfrm>
            <a:off x="770334" y="4645581"/>
            <a:ext cx="6473309" cy="2589490"/>
          </a:xfrm>
          <a:prstGeom prst="roundRect">
            <a:avLst>
              <a:gd name="adj" fmla="val 2825"/>
            </a:avLst>
          </a:prstGeom>
          <a:solidFill>
            <a:srgbClr val="FFFFFF"/>
          </a:solidFill>
          <a:ln/>
        </p:spPr>
      </p:sp>
      <p:sp>
        <p:nvSpPr>
          <p:cNvPr id="32" name="Shape 30"/>
          <p:cNvSpPr/>
          <p:nvPr/>
        </p:nvSpPr>
        <p:spPr>
          <a:xfrm>
            <a:off x="770334" y="4630341"/>
            <a:ext cx="6473309" cy="60960"/>
          </a:xfrm>
          <a:prstGeom prst="roundRect">
            <a:avLst>
              <a:gd name="adj" fmla="val 98569"/>
            </a:avLst>
          </a:prstGeom>
          <a:solidFill>
            <a:srgbClr val="4950BC"/>
          </a:solidFill>
          <a:ln/>
        </p:spPr>
      </p:sp>
      <p:sp>
        <p:nvSpPr>
          <p:cNvPr id="33" name="Shape 31"/>
          <p:cNvSpPr/>
          <p:nvPr/>
        </p:nvSpPr>
        <p:spPr>
          <a:xfrm>
            <a:off x="3792379" y="4431030"/>
            <a:ext cx="429101" cy="429101"/>
          </a:xfrm>
          <a:prstGeom prst="roundRect">
            <a:avLst>
              <a:gd name="adj" fmla="val 213097"/>
            </a:avLst>
          </a:prstGeom>
          <a:solidFill>
            <a:srgbClr val="4950BC"/>
          </a:solidFill>
          <a:ln/>
        </p:spPr>
      </p:sp>
      <p:sp>
        <p:nvSpPr>
          <p:cNvPr id="34" name="Text 32"/>
          <p:cNvSpPr/>
          <p:nvPr/>
        </p:nvSpPr>
        <p:spPr>
          <a:xfrm>
            <a:off x="3921085" y="4538305"/>
            <a:ext cx="171569" cy="214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1350" dirty="0"/>
          </a:p>
        </p:txBody>
      </p:sp>
      <p:sp>
        <p:nvSpPr>
          <p:cNvPr id="35" name="Text 33"/>
          <p:cNvSpPr/>
          <p:nvPr/>
        </p:nvSpPr>
        <p:spPr>
          <a:xfrm>
            <a:off x="928568" y="5003244"/>
            <a:ext cx="1788319" cy="223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bool()</a:t>
            </a: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: To Boolean</a:t>
            </a:r>
            <a:endParaRPr lang="en-US" sz="1400" dirty="0"/>
          </a:p>
        </p:txBody>
      </p:sp>
      <p:sp>
        <p:nvSpPr>
          <p:cNvPr id="36" name="Text 34"/>
          <p:cNvSpPr/>
          <p:nvPr/>
        </p:nvSpPr>
        <p:spPr>
          <a:xfrm>
            <a:off x="928568" y="5312450"/>
            <a:ext cx="6156841" cy="4731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Converts values to </a:t>
            </a:r>
            <a:r>
              <a:rPr lang="en-US" sz="11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True</a:t>
            </a: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or </a:t>
            </a:r>
            <a:r>
              <a:rPr lang="en-US" sz="11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False</a:t>
            </a: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Zero, </a:t>
            </a:r>
            <a:r>
              <a:rPr lang="en-US" sz="11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None</a:t>
            </a: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and empty sequences/collections are </a:t>
            </a:r>
            <a:r>
              <a:rPr lang="en-US" sz="11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False</a:t>
            </a: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; others are </a:t>
            </a:r>
            <a:r>
              <a:rPr lang="en-US" sz="11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True</a:t>
            </a: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100" dirty="0"/>
          </a:p>
        </p:txBody>
      </p:sp>
      <p:sp>
        <p:nvSpPr>
          <p:cNvPr id="37" name="Shape 35"/>
          <p:cNvSpPr/>
          <p:nvPr/>
        </p:nvSpPr>
        <p:spPr>
          <a:xfrm>
            <a:off x="928568" y="5946457"/>
            <a:ext cx="6156841" cy="1130379"/>
          </a:xfrm>
          <a:prstGeom prst="roundRect">
            <a:avLst>
              <a:gd name="adj" fmla="val 5316"/>
            </a:avLst>
          </a:prstGeom>
          <a:solidFill>
            <a:srgbClr val="F2F2F2"/>
          </a:solidFill>
          <a:ln/>
        </p:spPr>
      </p:sp>
      <p:sp>
        <p:nvSpPr>
          <p:cNvPr id="38" name="Shape 36"/>
          <p:cNvSpPr/>
          <p:nvPr/>
        </p:nvSpPr>
        <p:spPr>
          <a:xfrm>
            <a:off x="921425" y="5946457"/>
            <a:ext cx="6171128" cy="1130379"/>
          </a:xfrm>
          <a:prstGeom prst="roundRect">
            <a:avLst>
              <a:gd name="adj" fmla="val 1898"/>
            </a:avLst>
          </a:prstGeom>
          <a:solidFill>
            <a:srgbClr val="F2F2F2"/>
          </a:solidFill>
          <a:ln/>
        </p:spPr>
      </p:sp>
      <p:sp>
        <p:nvSpPr>
          <p:cNvPr id="39" name="Text 37"/>
          <p:cNvSpPr/>
          <p:nvPr/>
        </p:nvSpPr>
        <p:spPr>
          <a:xfrm>
            <a:off x="1064419" y="6053733"/>
            <a:ext cx="5885140" cy="915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print(bool(1))       # Output: Trueprint(bool(0))       # Output: Falseprint(bool(""))      # Output: Falseprint(bool("hello")) # Output: True</a:t>
            </a:r>
            <a:endParaRPr lang="en-US" sz="1100" dirty="0"/>
          </a:p>
        </p:txBody>
      </p:sp>
      <p:sp>
        <p:nvSpPr>
          <p:cNvPr id="40" name="Shape 38"/>
          <p:cNvSpPr/>
          <p:nvPr/>
        </p:nvSpPr>
        <p:spPr>
          <a:xfrm>
            <a:off x="7386638" y="4645581"/>
            <a:ext cx="6473428" cy="2589490"/>
          </a:xfrm>
          <a:prstGeom prst="roundRect">
            <a:avLst>
              <a:gd name="adj" fmla="val 2825"/>
            </a:avLst>
          </a:prstGeom>
          <a:solidFill>
            <a:srgbClr val="FFFFFF"/>
          </a:solidFill>
          <a:ln/>
        </p:spPr>
      </p:sp>
      <p:sp>
        <p:nvSpPr>
          <p:cNvPr id="41" name="Shape 39"/>
          <p:cNvSpPr/>
          <p:nvPr/>
        </p:nvSpPr>
        <p:spPr>
          <a:xfrm>
            <a:off x="7386638" y="4630341"/>
            <a:ext cx="6473428" cy="60960"/>
          </a:xfrm>
          <a:prstGeom prst="roundRect">
            <a:avLst>
              <a:gd name="adj" fmla="val 98569"/>
            </a:avLst>
          </a:prstGeom>
          <a:solidFill>
            <a:srgbClr val="4950BC"/>
          </a:solidFill>
          <a:ln/>
        </p:spPr>
      </p:sp>
      <p:sp>
        <p:nvSpPr>
          <p:cNvPr id="42" name="Shape 40"/>
          <p:cNvSpPr/>
          <p:nvPr/>
        </p:nvSpPr>
        <p:spPr>
          <a:xfrm>
            <a:off x="10408801" y="4431030"/>
            <a:ext cx="429101" cy="429101"/>
          </a:xfrm>
          <a:prstGeom prst="roundRect">
            <a:avLst>
              <a:gd name="adj" fmla="val 213097"/>
            </a:avLst>
          </a:prstGeom>
          <a:solidFill>
            <a:srgbClr val="4950BC"/>
          </a:solidFill>
          <a:ln/>
        </p:spPr>
      </p:sp>
      <p:sp>
        <p:nvSpPr>
          <p:cNvPr id="43" name="Text 41"/>
          <p:cNvSpPr/>
          <p:nvPr/>
        </p:nvSpPr>
        <p:spPr>
          <a:xfrm>
            <a:off x="10537508" y="4538305"/>
            <a:ext cx="171569" cy="214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endParaRPr lang="en-US" sz="1350" dirty="0"/>
          </a:p>
        </p:txBody>
      </p:sp>
      <p:sp>
        <p:nvSpPr>
          <p:cNvPr id="44" name="Text 42"/>
          <p:cNvSpPr/>
          <p:nvPr/>
        </p:nvSpPr>
        <p:spPr>
          <a:xfrm>
            <a:off x="7544872" y="5003244"/>
            <a:ext cx="1788319" cy="223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list()</a:t>
            </a: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: To List</a:t>
            </a:r>
            <a:endParaRPr lang="en-US" sz="1400" dirty="0"/>
          </a:p>
        </p:txBody>
      </p:sp>
      <p:sp>
        <p:nvSpPr>
          <p:cNvPr id="45" name="Text 43"/>
          <p:cNvSpPr/>
          <p:nvPr/>
        </p:nvSpPr>
        <p:spPr>
          <a:xfrm>
            <a:off x="7544872" y="5312450"/>
            <a:ext cx="6156960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Converts iterable objects (like strings, tuples, sets) into a list.</a:t>
            </a:r>
            <a:endParaRPr lang="en-US" sz="1100" dirty="0"/>
          </a:p>
        </p:txBody>
      </p:sp>
      <p:sp>
        <p:nvSpPr>
          <p:cNvPr id="46" name="Shape 44"/>
          <p:cNvSpPr/>
          <p:nvPr/>
        </p:nvSpPr>
        <p:spPr>
          <a:xfrm>
            <a:off x="7544872" y="5702260"/>
            <a:ext cx="6156960" cy="901422"/>
          </a:xfrm>
          <a:prstGeom prst="roundRect">
            <a:avLst>
              <a:gd name="adj" fmla="val 6666"/>
            </a:avLst>
          </a:prstGeom>
          <a:solidFill>
            <a:srgbClr val="F2F2F2"/>
          </a:solidFill>
          <a:ln/>
        </p:spPr>
      </p:sp>
      <p:sp>
        <p:nvSpPr>
          <p:cNvPr id="47" name="Shape 45"/>
          <p:cNvSpPr/>
          <p:nvPr/>
        </p:nvSpPr>
        <p:spPr>
          <a:xfrm>
            <a:off x="7537728" y="5702260"/>
            <a:ext cx="6171248" cy="901422"/>
          </a:xfrm>
          <a:prstGeom prst="roundRect">
            <a:avLst>
              <a:gd name="adj" fmla="val 2381"/>
            </a:avLst>
          </a:prstGeom>
          <a:solidFill>
            <a:srgbClr val="F2F2F2"/>
          </a:solidFill>
          <a:ln/>
        </p:spPr>
      </p:sp>
      <p:sp>
        <p:nvSpPr>
          <p:cNvPr id="48" name="Text 46"/>
          <p:cNvSpPr/>
          <p:nvPr/>
        </p:nvSpPr>
        <p:spPr>
          <a:xfrm>
            <a:off x="7680722" y="5809536"/>
            <a:ext cx="5885259" cy="686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print(list("Python")) # Output: ['P', 'y', 't', 'h', 'o', 'n']print(list((1, 2, 3))) # Output: [1, 2, 3]# print(list(123))      # Error: TypeError</a:t>
            </a:r>
            <a:endParaRPr lang="en-US" sz="1100" dirty="0"/>
          </a:p>
        </p:txBody>
      </p:sp>
      <p:sp>
        <p:nvSpPr>
          <p:cNvPr id="49" name="Text 47"/>
          <p:cNvSpPr/>
          <p:nvPr/>
        </p:nvSpPr>
        <p:spPr>
          <a:xfrm>
            <a:off x="770334" y="7395924"/>
            <a:ext cx="13089731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these functions is essential for managing data and avoiding type-related errors in your Python programs.</a:t>
            </a:r>
            <a:endParaRPr lang="en-US" sz="11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7B8AF3C-A2AC-12BF-6543-050954843243}"/>
              </a:ext>
            </a:extLst>
          </p:cNvPr>
          <p:cNvSpPr/>
          <p:nvPr/>
        </p:nvSpPr>
        <p:spPr>
          <a:xfrm>
            <a:off x="12570372" y="7641021"/>
            <a:ext cx="1944414" cy="492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4388"/>
            <a:ext cx="7677864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Python Variables and Naming Conventions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1569958"/>
            <a:ext cx="13042821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Variables are named storage locations that hold data in Python. Choosing clear, descriptive names is crucial for code readability and maintainability. Python follows specific rules and widely-adopted conventions for naming.</a:t>
            </a:r>
            <a:endParaRPr lang="en-US" sz="1150" dirty="0"/>
          </a:p>
        </p:txBody>
      </p:sp>
      <p:sp>
        <p:nvSpPr>
          <p:cNvPr id="4" name="Shape 2"/>
          <p:cNvSpPr/>
          <p:nvPr/>
        </p:nvSpPr>
        <p:spPr>
          <a:xfrm>
            <a:off x="793790" y="2207300"/>
            <a:ext cx="6447711" cy="2416016"/>
          </a:xfrm>
          <a:prstGeom prst="roundRect">
            <a:avLst>
              <a:gd name="adj" fmla="val 2563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9030" y="2222540"/>
            <a:ext cx="6417231" cy="442198"/>
          </a:xfrm>
          <a:prstGeom prst="roundRect">
            <a:avLst>
              <a:gd name="adj" fmla="val 9868"/>
            </a:avLst>
          </a:prstGeom>
          <a:solidFill>
            <a:srgbClr val="DADBF1"/>
          </a:solidFill>
          <a:ln/>
        </p:spPr>
      </p:sp>
      <p:sp>
        <p:nvSpPr>
          <p:cNvPr id="6" name="Text 4"/>
          <p:cNvSpPr/>
          <p:nvPr/>
        </p:nvSpPr>
        <p:spPr>
          <a:xfrm>
            <a:off x="3907036" y="2301597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56429" y="2812137"/>
            <a:ext cx="1868329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Variable Assignment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956429" y="3130868"/>
            <a:ext cx="612243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Assign values using the </a:t>
            </a: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=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operator. Type is inferred dynamically.</a:t>
            </a:r>
            <a:endParaRPr lang="en-US" sz="1150" dirty="0"/>
          </a:p>
        </p:txBody>
      </p:sp>
      <p:sp>
        <p:nvSpPr>
          <p:cNvPr id="9" name="Shape 7"/>
          <p:cNvSpPr/>
          <p:nvPr/>
        </p:nvSpPr>
        <p:spPr>
          <a:xfrm>
            <a:off x="956429" y="3532465"/>
            <a:ext cx="6122432" cy="928211"/>
          </a:xfrm>
          <a:prstGeom prst="roundRect">
            <a:avLst>
              <a:gd name="adj" fmla="val 6671"/>
            </a:avLst>
          </a:prstGeom>
          <a:solidFill>
            <a:srgbClr val="F2F2F2"/>
          </a:solidFill>
          <a:ln/>
        </p:spPr>
      </p:sp>
      <p:sp>
        <p:nvSpPr>
          <p:cNvPr id="10" name="Shape 8"/>
          <p:cNvSpPr/>
          <p:nvPr/>
        </p:nvSpPr>
        <p:spPr>
          <a:xfrm>
            <a:off x="949166" y="3532465"/>
            <a:ext cx="6136958" cy="928211"/>
          </a:xfrm>
          <a:prstGeom prst="roundRect">
            <a:avLst>
              <a:gd name="adj" fmla="val 2383"/>
            </a:avLst>
          </a:prstGeom>
          <a:solidFill>
            <a:srgbClr val="F2F2F2"/>
          </a:solidFill>
          <a:ln/>
        </p:spPr>
      </p:sp>
      <p:sp>
        <p:nvSpPr>
          <p:cNvPr id="11" name="Text 9"/>
          <p:cNvSpPr/>
          <p:nvPr/>
        </p:nvSpPr>
        <p:spPr>
          <a:xfrm>
            <a:off x="1096566" y="3642955"/>
            <a:ext cx="5842159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name = "Alice"age = 30is_active = True</a:t>
            </a:r>
            <a:endParaRPr lang="en-US" sz="1150" dirty="0"/>
          </a:p>
        </p:txBody>
      </p:sp>
      <p:sp>
        <p:nvSpPr>
          <p:cNvPr id="12" name="Shape 10"/>
          <p:cNvSpPr/>
          <p:nvPr/>
        </p:nvSpPr>
        <p:spPr>
          <a:xfrm>
            <a:off x="7388900" y="2207300"/>
            <a:ext cx="6447711" cy="2416016"/>
          </a:xfrm>
          <a:prstGeom prst="roundRect">
            <a:avLst>
              <a:gd name="adj" fmla="val 2563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404140" y="2222540"/>
            <a:ext cx="6417231" cy="442198"/>
          </a:xfrm>
          <a:prstGeom prst="roundRect">
            <a:avLst>
              <a:gd name="adj" fmla="val 9868"/>
            </a:avLst>
          </a:prstGeom>
          <a:solidFill>
            <a:srgbClr val="DADBF1"/>
          </a:solidFill>
          <a:ln/>
        </p:spPr>
      </p:sp>
      <p:sp>
        <p:nvSpPr>
          <p:cNvPr id="14" name="Text 12"/>
          <p:cNvSpPr/>
          <p:nvPr/>
        </p:nvSpPr>
        <p:spPr>
          <a:xfrm>
            <a:off x="10502146" y="2301597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551539" y="2812137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Naming Rules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7551539" y="3130868"/>
            <a:ext cx="612243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Must start with a letter or underscore.</a:t>
            </a:r>
            <a:endParaRPr lang="en-US" sz="1150" dirty="0"/>
          </a:p>
        </p:txBody>
      </p:sp>
      <p:sp>
        <p:nvSpPr>
          <p:cNvPr id="17" name="Text 15"/>
          <p:cNvSpPr/>
          <p:nvPr/>
        </p:nvSpPr>
        <p:spPr>
          <a:xfrm>
            <a:off x="7551539" y="3418165"/>
            <a:ext cx="612243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 contain letters, numbers, and underscores.</a:t>
            </a:r>
            <a:endParaRPr lang="en-US" sz="1150" dirty="0"/>
          </a:p>
        </p:txBody>
      </p:sp>
      <p:sp>
        <p:nvSpPr>
          <p:cNvPr id="18" name="Text 16"/>
          <p:cNvSpPr/>
          <p:nvPr/>
        </p:nvSpPr>
        <p:spPr>
          <a:xfrm>
            <a:off x="7551539" y="3705463"/>
            <a:ext cx="612243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Case-sensitive (</a:t>
            </a: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age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is different from </a:t>
            </a: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Age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).</a:t>
            </a:r>
            <a:endParaRPr lang="en-US" sz="1150" dirty="0"/>
          </a:p>
        </p:txBody>
      </p:sp>
      <p:sp>
        <p:nvSpPr>
          <p:cNvPr id="19" name="Text 17"/>
          <p:cNvSpPr/>
          <p:nvPr/>
        </p:nvSpPr>
        <p:spPr>
          <a:xfrm>
            <a:off x="7551539" y="3992761"/>
            <a:ext cx="612243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Cannot be a Python keyword (e.g., </a:t>
            </a: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).</a:t>
            </a:r>
            <a:endParaRPr lang="en-US" sz="1150" dirty="0"/>
          </a:p>
        </p:txBody>
      </p:sp>
      <p:sp>
        <p:nvSpPr>
          <p:cNvPr id="20" name="Shape 18"/>
          <p:cNvSpPr/>
          <p:nvPr/>
        </p:nvSpPr>
        <p:spPr>
          <a:xfrm>
            <a:off x="793790" y="4770715"/>
            <a:ext cx="6447711" cy="2183844"/>
          </a:xfrm>
          <a:prstGeom prst="roundRect">
            <a:avLst>
              <a:gd name="adj" fmla="val 2836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809030" y="4785955"/>
            <a:ext cx="6417231" cy="442198"/>
          </a:xfrm>
          <a:prstGeom prst="roundRect">
            <a:avLst>
              <a:gd name="adj" fmla="val 9868"/>
            </a:avLst>
          </a:prstGeom>
          <a:solidFill>
            <a:srgbClr val="DADBF1"/>
          </a:solidFill>
          <a:ln/>
        </p:spPr>
      </p:sp>
      <p:sp>
        <p:nvSpPr>
          <p:cNvPr id="22" name="Text 20"/>
          <p:cNvSpPr/>
          <p:nvPr/>
        </p:nvSpPr>
        <p:spPr>
          <a:xfrm>
            <a:off x="3907036" y="4865013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956429" y="5375553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PEP 8 Guidelines</a:t>
            </a:r>
            <a:endParaRPr lang="en-US" sz="1450" dirty="0"/>
          </a:p>
        </p:txBody>
      </p:sp>
      <p:sp>
        <p:nvSpPr>
          <p:cNvPr id="24" name="Text 22"/>
          <p:cNvSpPr/>
          <p:nvPr/>
        </p:nvSpPr>
        <p:spPr>
          <a:xfrm>
            <a:off x="956429" y="5694283"/>
            <a:ext cx="612243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Python's style guide emphasizes readability. For variables and functions, use </a:t>
            </a: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snake_case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150" dirty="0"/>
          </a:p>
        </p:txBody>
      </p:sp>
      <p:sp>
        <p:nvSpPr>
          <p:cNvPr id="25" name="Text 23"/>
          <p:cNvSpPr/>
          <p:nvPr/>
        </p:nvSpPr>
        <p:spPr>
          <a:xfrm>
            <a:off x="956429" y="6254115"/>
            <a:ext cx="612243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user_data</a:t>
            </a:r>
            <a:endParaRPr lang="en-US" sz="1150" dirty="0"/>
          </a:p>
        </p:txBody>
      </p:sp>
      <p:sp>
        <p:nvSpPr>
          <p:cNvPr id="26" name="Text 24"/>
          <p:cNvSpPr/>
          <p:nvPr/>
        </p:nvSpPr>
        <p:spPr>
          <a:xfrm>
            <a:off x="956429" y="6541413"/>
            <a:ext cx="612243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calculate_total</a:t>
            </a:r>
            <a:endParaRPr lang="en-US" sz="1150" dirty="0"/>
          </a:p>
        </p:txBody>
      </p:sp>
      <p:sp>
        <p:nvSpPr>
          <p:cNvPr id="27" name="Shape 25"/>
          <p:cNvSpPr/>
          <p:nvPr/>
        </p:nvSpPr>
        <p:spPr>
          <a:xfrm>
            <a:off x="7388900" y="4770715"/>
            <a:ext cx="6447711" cy="2183844"/>
          </a:xfrm>
          <a:prstGeom prst="roundRect">
            <a:avLst>
              <a:gd name="adj" fmla="val 2836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7404140" y="4785955"/>
            <a:ext cx="6417231" cy="442198"/>
          </a:xfrm>
          <a:prstGeom prst="roundRect">
            <a:avLst>
              <a:gd name="adj" fmla="val 9868"/>
            </a:avLst>
          </a:prstGeom>
          <a:solidFill>
            <a:srgbClr val="DADBF1"/>
          </a:solidFill>
          <a:ln/>
        </p:spPr>
      </p:sp>
      <p:sp>
        <p:nvSpPr>
          <p:cNvPr id="29" name="Text 27"/>
          <p:cNvSpPr/>
          <p:nvPr/>
        </p:nvSpPr>
        <p:spPr>
          <a:xfrm>
            <a:off x="10502146" y="4865013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1700" dirty="0"/>
          </a:p>
        </p:txBody>
      </p:sp>
      <p:sp>
        <p:nvSpPr>
          <p:cNvPr id="30" name="Text 28"/>
          <p:cNvSpPr/>
          <p:nvPr/>
        </p:nvSpPr>
        <p:spPr>
          <a:xfrm>
            <a:off x="7551539" y="5375553"/>
            <a:ext cx="199715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Common Conventions</a:t>
            </a:r>
            <a:endParaRPr lang="en-US" sz="1450" dirty="0"/>
          </a:p>
        </p:txBody>
      </p:sp>
      <p:sp>
        <p:nvSpPr>
          <p:cNvPr id="31" name="Text 29"/>
          <p:cNvSpPr/>
          <p:nvPr/>
        </p:nvSpPr>
        <p:spPr>
          <a:xfrm>
            <a:off x="7551539" y="5694283"/>
            <a:ext cx="612243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snake_case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Variables, functions.</a:t>
            </a:r>
            <a:endParaRPr lang="en-US" sz="1150" dirty="0"/>
          </a:p>
        </p:txBody>
      </p:sp>
      <p:sp>
        <p:nvSpPr>
          <p:cNvPr id="32" name="Text 30"/>
          <p:cNvSpPr/>
          <p:nvPr/>
        </p:nvSpPr>
        <p:spPr>
          <a:xfrm>
            <a:off x="7551539" y="5981581"/>
            <a:ext cx="612243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PascalCase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Class names.</a:t>
            </a:r>
            <a:endParaRPr lang="en-US" sz="1150" dirty="0"/>
          </a:p>
        </p:txBody>
      </p:sp>
      <p:sp>
        <p:nvSpPr>
          <p:cNvPr id="33" name="Text 31"/>
          <p:cNvSpPr/>
          <p:nvPr/>
        </p:nvSpPr>
        <p:spPr>
          <a:xfrm>
            <a:off x="7551539" y="6268879"/>
            <a:ext cx="612243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UPPER_SNAKE_CASE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Constants.</a:t>
            </a:r>
            <a:endParaRPr lang="en-US" sz="1150" dirty="0"/>
          </a:p>
        </p:txBody>
      </p:sp>
      <p:sp>
        <p:nvSpPr>
          <p:cNvPr id="34" name="Text 32"/>
          <p:cNvSpPr/>
          <p:nvPr/>
        </p:nvSpPr>
        <p:spPr>
          <a:xfrm>
            <a:off x="7551539" y="6556177"/>
            <a:ext cx="612243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FF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Avoid </a:t>
            </a: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camelCase</a:t>
            </a:r>
            <a:r>
              <a:rPr lang="en-US" sz="1150" dirty="0">
                <a:solidFill>
                  <a:srgbClr val="FF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variables/functions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(common in other languages).</a:t>
            </a:r>
            <a:endParaRPr lang="en-US" sz="1150" dirty="0"/>
          </a:p>
        </p:txBody>
      </p:sp>
      <p:sp>
        <p:nvSpPr>
          <p:cNvPr id="35" name="Text 33"/>
          <p:cNvSpPr/>
          <p:nvPr/>
        </p:nvSpPr>
        <p:spPr>
          <a:xfrm>
            <a:off x="793790" y="7120414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Adhering to these conventions makes your code more Pythonic and easier for others (and future you) to understand.</a:t>
            </a:r>
            <a:endParaRPr lang="en-US" sz="145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16514FF-773F-D8F5-4A45-416ED4EA63F3}"/>
              </a:ext>
            </a:extLst>
          </p:cNvPr>
          <p:cNvSpPr/>
          <p:nvPr/>
        </p:nvSpPr>
        <p:spPr>
          <a:xfrm>
            <a:off x="12570372" y="7641021"/>
            <a:ext cx="1944414" cy="492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528" y="0"/>
            <a:ext cx="4898872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05866" y="15607"/>
            <a:ext cx="5317093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Python's Memory Management and Object Identity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456517" y="456365"/>
            <a:ext cx="1265600" cy="373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Objects and `id()`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554493" y="858865"/>
            <a:ext cx="8014335" cy="697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Every piece of data in Python is an object, residing at a specific memory location. 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built-in </a:t>
            </a: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id()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function returns the unique identity of an object, which is its address in memory.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603152" y="1620511"/>
            <a:ext cx="4241291" cy="371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 = 10b = "hello"print(id(a))print(id(b))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434747" y="2111113"/>
            <a:ext cx="1571863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`is` vs `==` Operators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565377" y="2480955"/>
            <a:ext cx="7729537" cy="697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==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checks for value equality (do they contain the same data?), while </a:t>
            </a: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is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checks for object identity 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(are they the exact same object in memory?).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657582" y="3057540"/>
            <a:ext cx="7180131" cy="775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list1 = [1, 2]list2 = [1, 2]list3 = list1print(list1 == list2) # True (same value)print(list1 is list2) # False (different objects)print(list1 is list3) # True (same object)</a:t>
            </a:r>
            <a:endParaRPr lang="en-US" sz="1400" dirty="0"/>
          </a:p>
        </p:txBody>
      </p:sp>
      <p:sp>
        <p:nvSpPr>
          <p:cNvPr id="21" name="Text 18"/>
          <p:cNvSpPr/>
          <p:nvPr/>
        </p:nvSpPr>
        <p:spPr>
          <a:xfrm>
            <a:off x="325893" y="4252109"/>
            <a:ext cx="1571863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Immutable Objects</a:t>
            </a:r>
            <a:endParaRPr lang="en-US" sz="1400" dirty="0"/>
          </a:p>
        </p:txBody>
      </p:sp>
      <p:sp>
        <p:nvSpPr>
          <p:cNvPr id="22" name="Text 19"/>
          <p:cNvSpPr/>
          <p:nvPr/>
        </p:nvSpPr>
        <p:spPr>
          <a:xfrm>
            <a:off x="576263" y="4453483"/>
            <a:ext cx="8306480" cy="597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Objects like numbers, strings, and tuples are immutable. Once created, their value cannot be changed. 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Operations that seem to modify them actually create new objects.</a:t>
            </a:r>
            <a:endParaRPr lang="en-US" sz="1400" dirty="0"/>
          </a:p>
        </p:txBody>
      </p:sp>
      <p:sp>
        <p:nvSpPr>
          <p:cNvPr id="25" name="Text 22"/>
          <p:cNvSpPr/>
          <p:nvPr/>
        </p:nvSpPr>
        <p:spPr>
          <a:xfrm>
            <a:off x="657582" y="5005864"/>
            <a:ext cx="6820904" cy="971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x = 5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print(id(x))x = x + 1 # Creates a new int objectprint(id(x)) # id will be different</a:t>
            </a:r>
            <a:endParaRPr lang="en-US" sz="1400" dirty="0"/>
          </a:p>
        </p:txBody>
      </p:sp>
      <p:sp>
        <p:nvSpPr>
          <p:cNvPr id="28" name="Text 25"/>
          <p:cNvSpPr/>
          <p:nvPr/>
        </p:nvSpPr>
        <p:spPr>
          <a:xfrm>
            <a:off x="402092" y="5975440"/>
            <a:ext cx="2330223" cy="376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Mutable Objects &amp; References</a:t>
            </a:r>
            <a:endParaRPr lang="en-US" sz="1400" dirty="0"/>
          </a:p>
        </p:txBody>
      </p:sp>
      <p:sp>
        <p:nvSpPr>
          <p:cNvPr id="29" name="Text 26"/>
          <p:cNvSpPr/>
          <p:nvPr/>
        </p:nvSpPr>
        <p:spPr>
          <a:xfrm>
            <a:off x="576263" y="6367053"/>
            <a:ext cx="8014335" cy="597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Objects like lists, dictionaries, and sets are mutable. Their content can be changed after creation.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Variables hold references to these objects, meaning multiple variables can point to the same object.</a:t>
            </a:r>
            <a:endParaRPr lang="en-US" sz="1400" dirty="0"/>
          </a:p>
        </p:txBody>
      </p:sp>
      <p:sp>
        <p:nvSpPr>
          <p:cNvPr id="32" name="Text 29"/>
          <p:cNvSpPr/>
          <p:nvPr/>
        </p:nvSpPr>
        <p:spPr>
          <a:xfrm>
            <a:off x="657582" y="7066649"/>
            <a:ext cx="6820904" cy="820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my_list = [1, 2, 3]another_list = my_list # Both reference the same objectmy_list.append(4)print(another_list) # Output: [1, 2, 3, 4]print(id(my_list) == id(another_list)) # True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4390</Words>
  <Application>Microsoft Office PowerPoint</Application>
  <PresentationFormat>Custom</PresentationFormat>
  <Paragraphs>391</Paragraphs>
  <Slides>24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Consolas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Dr. K. R. Kashwan</cp:lastModifiedBy>
  <cp:revision>4</cp:revision>
  <dcterms:created xsi:type="dcterms:W3CDTF">2025-09-23T11:49:56Z</dcterms:created>
  <dcterms:modified xsi:type="dcterms:W3CDTF">2025-09-25T05:12:51Z</dcterms:modified>
</cp:coreProperties>
</file>